
<file path=[Content_Types].xml><?xml version="1.0" encoding="utf-8"?>
<Types xmlns="http://schemas.openxmlformats.org/package/2006/content-types">
  <Default Extension="bin" ContentType="audio/unknown"/>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400" r:id="rId3"/>
    <p:sldId id="627" r:id="rId4"/>
    <p:sldId id="510" r:id="rId5"/>
    <p:sldId id="515" r:id="rId6"/>
    <p:sldId id="491" r:id="rId7"/>
    <p:sldId id="485" r:id="rId8"/>
    <p:sldId id="487" r:id="rId9"/>
    <p:sldId id="496" r:id="rId10"/>
    <p:sldId id="629" r:id="rId11"/>
    <p:sldId id="621" r:id="rId12"/>
    <p:sldId id="502" r:id="rId13"/>
    <p:sldId id="564" r:id="rId14"/>
    <p:sldId id="514" r:id="rId15"/>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5EF"/>
    <a:srgbClr val="E8EAE9"/>
    <a:srgbClr val="FCFCFC"/>
    <a:srgbClr val="CCD0D1"/>
    <a:srgbClr val="D7D9E1"/>
    <a:srgbClr val="D5D8E3"/>
    <a:srgbClr val="DADBDE"/>
    <a:srgbClr val="D9DDE7"/>
    <a:srgbClr val="ECECEC"/>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3" autoAdjust="0"/>
    <p:restoredTop sz="95272"/>
  </p:normalViewPr>
  <p:slideViewPr>
    <p:cSldViewPr>
      <p:cViewPr varScale="1">
        <p:scale>
          <a:sx n="136" d="100"/>
          <a:sy n="136" d="100"/>
        </p:scale>
        <p:origin x="680" y="192"/>
      </p:cViewPr>
      <p:guideLst>
        <p:guide orient="horz" pos="1620"/>
        <p:guide pos="2880"/>
      </p:guideLst>
    </p:cSldViewPr>
  </p:slideViewPr>
  <p:outlineViewPr>
    <p:cViewPr>
      <p:scale>
        <a:sx n="33" d="100"/>
        <a:sy n="33" d="100"/>
      </p:scale>
      <p:origin x="0" y="-1032"/>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51:28.671"/>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51:29.922"/>
    </inkml:context>
    <inkml:brush xml:id="br0">
      <inkml:brushProperty name="width" value="0.05" units="cm"/>
      <inkml:brushProperty name="height" value="0.05" units="cm"/>
      <inkml:brushProperty name="color" value="#E71224"/>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4T08:51:31.378"/>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0638"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50639"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2023/11/16</a:t>
            </a:fld>
            <a:endParaRPr lang="zh-CN" altLang="en-US"/>
          </a:p>
        </p:txBody>
      </p:sp>
      <p:sp>
        <p:nvSpPr>
          <p:cNvPr id="1050640"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50641"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42"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50643"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1691176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1" name="幻灯片图像占位符 1"/>
          <p:cNvSpPr>
            <a:spLocks noGrp="1" noRot="1" noChangeAspect="1"/>
          </p:cNvSpPr>
          <p:nvPr>
            <p:ph type="sldImg"/>
          </p:nvPr>
        </p:nvSpPr>
        <p:spPr/>
      </p:sp>
      <p:sp>
        <p:nvSpPr>
          <p:cNvPr id="1048672" name="备注占位符 2"/>
          <p:cNvSpPr>
            <a:spLocks noGrp="1"/>
          </p:cNvSpPr>
          <p:nvPr>
            <p:ph type="body" idx="1"/>
          </p:nvPr>
        </p:nvSpPr>
        <p:spPr/>
        <p:txBody>
          <a:bodyPr/>
          <a:lstStyle/>
          <a:p>
            <a:endParaRPr lang="zh-CN" altLang="en-US"/>
          </a:p>
        </p:txBody>
      </p:sp>
      <p:sp>
        <p:nvSpPr>
          <p:cNvPr id="1048673"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165360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685800" y="1597819"/>
            <a:ext cx="7772400" cy="1102519"/>
          </a:xfrm>
        </p:spPr>
        <p:txBody>
          <a:bodyPr/>
          <a:lstStyle>
            <a:lvl1pPr>
              <a:defRPr>
                <a:latin typeface="Microsoft YaHei" charset="0"/>
                <a:ea typeface="Microsoft YaHei" charset="0"/>
                <a:cs typeface="Microsoft YaHei" charset="0"/>
              </a:defRPr>
            </a:lvl1pPr>
          </a:lstStyle>
          <a:p>
            <a:r>
              <a:rPr lang="zh-CN" altLang="en-US"/>
              <a:t>单击此处编辑母版标题样式</a:t>
            </a:r>
          </a:p>
        </p:txBody>
      </p:sp>
      <p:sp>
        <p:nvSpPr>
          <p:cNvPr id="1048582"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Microsoft YaHei" charset="0"/>
                <a:ea typeface="Microsoft YaHei" charset="0"/>
                <a:cs typeface="Microsoft YaHei"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F1DF8838-2596-481A-81BD-BA549497E720}" type="datetimeFigureOut">
              <a:rPr lang="zh-CN" altLang="en-US"/>
              <a:t>2023/11/16</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7F7507C5-9851-4EF6-82C9-5647805156C3}"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1050621" name="标题 1"/>
          <p:cNvSpPr>
            <a:spLocks noGrp="1"/>
          </p:cNvSpPr>
          <p:nvPr>
            <p:ph type="title"/>
          </p:nvPr>
        </p:nvSpPr>
        <p:spPr/>
        <p:txBody>
          <a:bodyPr/>
          <a:lstStyle/>
          <a:p>
            <a:r>
              <a:rPr lang="zh-CN" altLang="en-US"/>
              <a:t>单击此处编辑母版标题样式</a:t>
            </a:r>
          </a:p>
        </p:txBody>
      </p:sp>
      <p:sp>
        <p:nvSpPr>
          <p:cNvPr id="1050622"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23" name="日期占位符 3"/>
          <p:cNvSpPr>
            <a:spLocks noGrp="1"/>
          </p:cNvSpPr>
          <p:nvPr>
            <p:ph type="dt" sz="half" idx="10"/>
          </p:nvPr>
        </p:nvSpPr>
        <p:spPr/>
        <p:txBody>
          <a:bodyPr/>
          <a:lstStyle/>
          <a:p>
            <a:fld id="{FF3F2B87-989E-4F4D-A3D6-9B10DAD785BB}" type="datetimeFigureOut">
              <a:rPr lang="zh-CN" altLang="en-US"/>
              <a:t>2023/11/16</a:t>
            </a:fld>
            <a:endParaRPr lang="zh-CN" altLang="en-US"/>
          </a:p>
        </p:txBody>
      </p:sp>
      <p:sp>
        <p:nvSpPr>
          <p:cNvPr id="1050624" name="页脚占位符 4"/>
          <p:cNvSpPr>
            <a:spLocks noGrp="1"/>
          </p:cNvSpPr>
          <p:nvPr>
            <p:ph type="ftr" sz="quarter" idx="11"/>
          </p:nvPr>
        </p:nvSpPr>
        <p:spPr/>
        <p:txBody>
          <a:bodyPr/>
          <a:lstStyle/>
          <a:p>
            <a:endParaRPr lang="zh-CN" altLang="en-US"/>
          </a:p>
        </p:txBody>
      </p:sp>
      <p:sp>
        <p:nvSpPr>
          <p:cNvPr id="1050625" name="灯片编号占位符 5"/>
          <p:cNvSpPr>
            <a:spLocks noGrp="1"/>
          </p:cNvSpPr>
          <p:nvPr>
            <p:ph type="sldNum" sz="quarter" idx="12"/>
          </p:nvPr>
        </p:nvSpPr>
        <p:spPr/>
        <p:txBody>
          <a:bodyPr/>
          <a:lstStyle/>
          <a:p>
            <a:fld id="{98954EB6-7BED-43FD-8483-DCA0766CC830}"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1050597"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1050598"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599" name="日期占位符 3"/>
          <p:cNvSpPr>
            <a:spLocks noGrp="1"/>
          </p:cNvSpPr>
          <p:nvPr>
            <p:ph type="dt" sz="half" idx="10"/>
          </p:nvPr>
        </p:nvSpPr>
        <p:spPr/>
        <p:txBody>
          <a:bodyPr/>
          <a:lstStyle/>
          <a:p>
            <a:fld id="{ADDB09A5-729D-4B62-9A05-E166FB412201}" type="datetimeFigureOut">
              <a:rPr lang="zh-CN" altLang="en-US"/>
              <a:t>2023/11/16</a:t>
            </a:fld>
            <a:endParaRPr lang="zh-CN" altLang="en-US"/>
          </a:p>
        </p:txBody>
      </p:sp>
      <p:sp>
        <p:nvSpPr>
          <p:cNvPr id="1050600" name="页脚占位符 4"/>
          <p:cNvSpPr>
            <a:spLocks noGrp="1"/>
          </p:cNvSpPr>
          <p:nvPr>
            <p:ph type="ftr" sz="quarter" idx="11"/>
          </p:nvPr>
        </p:nvSpPr>
        <p:spPr/>
        <p:txBody>
          <a:bodyPr/>
          <a:lstStyle/>
          <a:p>
            <a:endParaRPr lang="zh-CN" altLang="en-US"/>
          </a:p>
        </p:txBody>
      </p:sp>
      <p:sp>
        <p:nvSpPr>
          <p:cNvPr id="1050601" name="灯片编号占位符 5"/>
          <p:cNvSpPr>
            <a:spLocks noGrp="1"/>
          </p:cNvSpPr>
          <p:nvPr>
            <p:ph type="sldNum" sz="quarter" idx="12"/>
          </p:nvPr>
        </p:nvSpPr>
        <p:spPr/>
        <p:txBody>
          <a:bodyPr/>
          <a:lstStyle/>
          <a:p>
            <a:fld id="{B2A21541-2C8E-4FE7-AD01-6AECC40AD2EC}"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2097161" name="图片 10"/>
          <p:cNvPicPr>
            <a:picLocks noChangeAspect="1"/>
          </p:cNvPicPr>
          <p:nvPr userDrawn="1"/>
        </p:nvPicPr>
        <p:blipFill>
          <a:blip r:embed="rId2" cstate="print"/>
          <a:stretch>
            <a:fillRect/>
          </a:stretch>
        </p:blipFill>
        <p:spPr>
          <a:xfrm>
            <a:off x="64911" y="59310"/>
            <a:ext cx="9144000" cy="5143500"/>
          </a:xfrm>
          <a:prstGeom prst="rect">
            <a:avLst/>
          </a:prstGeom>
        </p:spPr>
      </p:pic>
      <p:sp>
        <p:nvSpPr>
          <p:cNvPr id="1048704" name="标题 1"/>
          <p:cNvSpPr>
            <a:spLocks noGrp="1"/>
          </p:cNvSpPr>
          <p:nvPr>
            <p:ph type="title"/>
          </p:nvPr>
        </p:nvSpPr>
        <p:spPr>
          <a:xfrm>
            <a:off x="727154" y="172070"/>
            <a:ext cx="5056099" cy="277143"/>
          </a:xfrm>
        </p:spPr>
        <p:txBody>
          <a:bodyPr/>
          <a:lstStyle>
            <a:lvl1pPr algn="l">
              <a:defRPr sz="18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1048705" name="矩形 3"/>
          <p:cNvSpPr/>
          <p:nvPr userDrawn="1"/>
        </p:nvSpPr>
        <p:spPr>
          <a:xfrm>
            <a:off x="1116" y="561973"/>
            <a:ext cx="9144000" cy="4584631"/>
          </a:xfrm>
          <a:prstGeom prst="rect">
            <a:avLst/>
          </a:prstGeom>
          <a:gradFill flip="none" rotWithShape="1">
            <a:gsLst>
              <a:gs pos="0">
                <a:srgbClr val="CCD0D1"/>
              </a:gs>
              <a:gs pos="49200">
                <a:srgbClr val="E8EAE9"/>
              </a:gs>
              <a:gs pos="100000">
                <a:srgbClr val="FCFCFC"/>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charset="0"/>
              <a:ea typeface="Microsoft YaHei" charset="0"/>
              <a:cs typeface="Microsoft YaHei" charset="0"/>
            </a:endParaRPr>
          </a:p>
        </p:txBody>
      </p:sp>
      <p:sp>
        <p:nvSpPr>
          <p:cNvPr id="1048706" name="流程图: 离页连接符 20"/>
          <p:cNvSpPr/>
          <p:nvPr userDrawn="1"/>
        </p:nvSpPr>
        <p:spPr>
          <a:xfrm>
            <a:off x="214451" y="87786"/>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1050608"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1050609"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1050610" name="日期占位符 3"/>
          <p:cNvSpPr>
            <a:spLocks noGrp="1"/>
          </p:cNvSpPr>
          <p:nvPr>
            <p:ph type="dt" sz="half" idx="10"/>
          </p:nvPr>
        </p:nvSpPr>
        <p:spPr/>
        <p:txBody>
          <a:bodyPr/>
          <a:lstStyle/>
          <a:p>
            <a:fld id="{AF102D13-023C-493B-946F-6334B1550202}" type="datetimeFigureOut">
              <a:rPr lang="zh-CN" altLang="en-US"/>
              <a:t>2023/11/16</a:t>
            </a:fld>
            <a:endParaRPr lang="zh-CN" altLang="en-US"/>
          </a:p>
        </p:txBody>
      </p:sp>
      <p:sp>
        <p:nvSpPr>
          <p:cNvPr id="1050611" name="页脚占位符 4"/>
          <p:cNvSpPr>
            <a:spLocks noGrp="1"/>
          </p:cNvSpPr>
          <p:nvPr>
            <p:ph type="ftr" sz="quarter" idx="11"/>
          </p:nvPr>
        </p:nvSpPr>
        <p:spPr/>
        <p:txBody>
          <a:bodyPr/>
          <a:lstStyle/>
          <a:p>
            <a:endParaRPr lang="zh-CN" altLang="en-US"/>
          </a:p>
        </p:txBody>
      </p:sp>
      <p:sp>
        <p:nvSpPr>
          <p:cNvPr id="1050612" name="灯片编号占位符 5"/>
          <p:cNvSpPr>
            <a:spLocks noGrp="1"/>
          </p:cNvSpPr>
          <p:nvPr>
            <p:ph type="sldNum" sz="quarter" idx="12"/>
          </p:nvPr>
        </p:nvSpPr>
        <p:spPr/>
        <p:txBody>
          <a:bodyPr/>
          <a:lstStyle/>
          <a:p>
            <a:fld id="{FB027665-4685-4CFB-A4DF-574C5BBB6387}"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1050626" name="标题 1"/>
          <p:cNvSpPr>
            <a:spLocks noGrp="1"/>
          </p:cNvSpPr>
          <p:nvPr>
            <p:ph type="title"/>
          </p:nvPr>
        </p:nvSpPr>
        <p:spPr/>
        <p:txBody>
          <a:bodyPr/>
          <a:lstStyle/>
          <a:p>
            <a:r>
              <a:rPr lang="zh-CN" altLang="en-US"/>
              <a:t>单击此处编辑母版标题样式</a:t>
            </a:r>
          </a:p>
        </p:txBody>
      </p:sp>
      <p:sp>
        <p:nvSpPr>
          <p:cNvPr id="1050627"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28"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29" name="日期占位符 3"/>
          <p:cNvSpPr>
            <a:spLocks noGrp="1"/>
          </p:cNvSpPr>
          <p:nvPr>
            <p:ph type="dt" sz="half" idx="10"/>
          </p:nvPr>
        </p:nvSpPr>
        <p:spPr/>
        <p:txBody>
          <a:bodyPr/>
          <a:lstStyle/>
          <a:p>
            <a:fld id="{D170EC45-3C31-4C3D-8B77-22FF0C9AAD4A}" type="datetimeFigureOut">
              <a:rPr lang="zh-CN" altLang="en-US"/>
              <a:t>2023/11/16</a:t>
            </a:fld>
            <a:endParaRPr lang="zh-CN" altLang="en-US"/>
          </a:p>
        </p:txBody>
      </p:sp>
      <p:sp>
        <p:nvSpPr>
          <p:cNvPr id="1050630" name="页脚占位符 4"/>
          <p:cNvSpPr>
            <a:spLocks noGrp="1"/>
          </p:cNvSpPr>
          <p:nvPr>
            <p:ph type="ftr" sz="quarter" idx="11"/>
          </p:nvPr>
        </p:nvSpPr>
        <p:spPr/>
        <p:txBody>
          <a:bodyPr/>
          <a:lstStyle/>
          <a:p>
            <a:endParaRPr lang="zh-CN" altLang="en-US"/>
          </a:p>
        </p:txBody>
      </p:sp>
      <p:sp>
        <p:nvSpPr>
          <p:cNvPr id="1050631" name="灯片编号占位符 5"/>
          <p:cNvSpPr>
            <a:spLocks noGrp="1"/>
          </p:cNvSpPr>
          <p:nvPr>
            <p:ph type="sldNum" sz="quarter" idx="12"/>
          </p:nvPr>
        </p:nvSpPr>
        <p:spPr/>
        <p:txBody>
          <a:bodyPr/>
          <a:lstStyle/>
          <a:p>
            <a:fld id="{0D4074A8-D729-49BB-A7BC-DB2359C77DB8}"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50613" name="标题 1"/>
          <p:cNvSpPr>
            <a:spLocks noGrp="1"/>
          </p:cNvSpPr>
          <p:nvPr>
            <p:ph type="title"/>
          </p:nvPr>
        </p:nvSpPr>
        <p:spPr>
          <a:xfrm>
            <a:off x="457200" y="205979"/>
            <a:ext cx="8229600" cy="857250"/>
          </a:xfrm>
        </p:spPr>
        <p:txBody>
          <a:bodyPr/>
          <a:lstStyle/>
          <a:p>
            <a:r>
              <a:rPr lang="zh-CN" altLang="en-US"/>
              <a:t>单击此处编辑母版标题样式</a:t>
            </a:r>
          </a:p>
        </p:txBody>
      </p:sp>
      <p:sp>
        <p:nvSpPr>
          <p:cNvPr id="1050614"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50615"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16"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50617"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18" name="日期占位符 3"/>
          <p:cNvSpPr>
            <a:spLocks noGrp="1"/>
          </p:cNvSpPr>
          <p:nvPr>
            <p:ph type="dt" sz="half" idx="10"/>
          </p:nvPr>
        </p:nvSpPr>
        <p:spPr/>
        <p:txBody>
          <a:bodyPr/>
          <a:lstStyle/>
          <a:p>
            <a:fld id="{36DE339D-55A7-444C-B9D1-1957295915E5}" type="datetimeFigureOut">
              <a:rPr lang="zh-CN" altLang="en-US"/>
              <a:t>2023/11/16</a:t>
            </a:fld>
            <a:endParaRPr lang="zh-CN" altLang="en-US"/>
          </a:p>
        </p:txBody>
      </p:sp>
      <p:sp>
        <p:nvSpPr>
          <p:cNvPr id="1050619" name="页脚占位符 4"/>
          <p:cNvSpPr>
            <a:spLocks noGrp="1"/>
          </p:cNvSpPr>
          <p:nvPr>
            <p:ph type="ftr" sz="quarter" idx="11"/>
          </p:nvPr>
        </p:nvSpPr>
        <p:spPr/>
        <p:txBody>
          <a:bodyPr/>
          <a:lstStyle/>
          <a:p>
            <a:endParaRPr lang="zh-CN" altLang="en-US"/>
          </a:p>
        </p:txBody>
      </p:sp>
      <p:sp>
        <p:nvSpPr>
          <p:cNvPr id="1050620" name="灯片编号占位符 5"/>
          <p:cNvSpPr>
            <a:spLocks noGrp="1"/>
          </p:cNvSpPr>
          <p:nvPr>
            <p:ph type="sldNum" sz="quarter" idx="12"/>
          </p:nvPr>
        </p:nvSpPr>
        <p:spPr/>
        <p:txBody>
          <a:bodyPr/>
          <a:lstStyle/>
          <a:p>
            <a:fld id="{FCB3A32D-1FCD-4730-805F-780D3DD87911}"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1049877" name="标题 1"/>
          <p:cNvSpPr>
            <a:spLocks noGrp="1"/>
          </p:cNvSpPr>
          <p:nvPr>
            <p:ph type="title"/>
          </p:nvPr>
        </p:nvSpPr>
        <p:spPr/>
        <p:txBody>
          <a:bodyPr/>
          <a:lstStyle/>
          <a:p>
            <a:r>
              <a:rPr lang="zh-CN" altLang="en-US"/>
              <a:t>单击此处编辑母版标题样式</a:t>
            </a:r>
          </a:p>
        </p:txBody>
      </p:sp>
      <p:sp>
        <p:nvSpPr>
          <p:cNvPr id="1049878" name="日期占位符 3"/>
          <p:cNvSpPr>
            <a:spLocks noGrp="1"/>
          </p:cNvSpPr>
          <p:nvPr>
            <p:ph type="dt" sz="half" idx="10"/>
          </p:nvPr>
        </p:nvSpPr>
        <p:spPr/>
        <p:txBody>
          <a:bodyPr/>
          <a:lstStyle/>
          <a:p>
            <a:fld id="{1942A674-53CD-422B-9892-C4EF0827967E}" type="datetimeFigureOut">
              <a:rPr lang="zh-CN" altLang="en-US"/>
              <a:t>2023/11/16</a:t>
            </a:fld>
            <a:endParaRPr lang="zh-CN" altLang="en-US"/>
          </a:p>
        </p:txBody>
      </p:sp>
      <p:sp>
        <p:nvSpPr>
          <p:cNvPr id="1049879" name="页脚占位符 4"/>
          <p:cNvSpPr>
            <a:spLocks noGrp="1"/>
          </p:cNvSpPr>
          <p:nvPr>
            <p:ph type="ftr" sz="quarter" idx="11"/>
          </p:nvPr>
        </p:nvSpPr>
        <p:spPr/>
        <p:txBody>
          <a:bodyPr/>
          <a:lstStyle/>
          <a:p>
            <a:endParaRPr lang="zh-CN" altLang="en-US"/>
          </a:p>
        </p:txBody>
      </p:sp>
      <p:sp>
        <p:nvSpPr>
          <p:cNvPr id="1049880" name="灯片编号占位符 5"/>
          <p:cNvSpPr>
            <a:spLocks noGrp="1"/>
          </p:cNvSpPr>
          <p:nvPr>
            <p:ph type="sldNum" sz="quarter" idx="12"/>
          </p:nvPr>
        </p:nvSpPr>
        <p:spPr/>
        <p:txBody>
          <a:bodyPr/>
          <a:lstStyle/>
          <a:p>
            <a:fld id="{9AB350D4-CBC2-4A07-BB4A-B4CC231CE9C3}"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48674" name="日期占位符 3"/>
          <p:cNvSpPr>
            <a:spLocks noGrp="1"/>
          </p:cNvSpPr>
          <p:nvPr>
            <p:ph type="dt" sz="half" idx="10"/>
          </p:nvPr>
        </p:nvSpPr>
        <p:spPr/>
        <p:txBody>
          <a:bodyPr/>
          <a:lstStyle/>
          <a:p>
            <a:fld id="{E95118EC-EDEF-4F9C-852D-0A464BD53A70}" type="datetimeFigureOut">
              <a:rPr lang="zh-CN" altLang="en-US"/>
              <a:t>2023/11/16</a:t>
            </a:fld>
            <a:endParaRPr lang="zh-CN" altLang="en-US"/>
          </a:p>
        </p:txBody>
      </p:sp>
      <p:sp>
        <p:nvSpPr>
          <p:cNvPr id="1048675" name="灯片编号占位符 5"/>
          <p:cNvSpPr>
            <a:spLocks noGrp="1"/>
          </p:cNvSpPr>
          <p:nvPr>
            <p:ph type="sldNum" sz="quarter" idx="12"/>
          </p:nvPr>
        </p:nvSpPr>
        <p:spPr/>
        <p:txBody>
          <a:bodyPr/>
          <a:lstStyle/>
          <a:p>
            <a:fld id="{D2CC5073-A55C-4F3C-8D7B-130473455D17}" type="slidenum">
              <a:rPr lang="zh-CN" altLang="en-US"/>
              <a:t>‹#›</a:t>
            </a:fld>
            <a:endParaRPr lang="zh-CN" altLang="en-US"/>
          </a:p>
        </p:txBody>
      </p:sp>
      <p:pic>
        <p:nvPicPr>
          <p:cNvPr id="2097158" name="图片 4"/>
          <p:cNvPicPr>
            <a:picLocks noChangeAspect="1"/>
          </p:cNvPicPr>
          <p:nvPr userDrawn="1"/>
        </p:nvPicPr>
        <p:blipFill>
          <a:blip r:embed="rId2" cstate="print"/>
          <a:stretch>
            <a:fillRect/>
          </a:stretch>
        </p:blipFill>
        <p:spPr>
          <a:xfrm>
            <a:off x="1116" y="0"/>
            <a:ext cx="9144000" cy="5143500"/>
          </a:xfrm>
          <a:prstGeom prst="rect">
            <a:avLst/>
          </a:prstGeom>
        </p:spPr>
      </p:pic>
      <p:sp>
        <p:nvSpPr>
          <p:cNvPr id="104867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77" name="TextBox 7"/>
          <p:cNvSpPr>
            <a:spLocks noChangeArrowheads="1"/>
          </p:cNvSpPr>
          <p:nvPr userDrawn="1"/>
        </p:nvSpPr>
        <p:spPr bwMode="auto">
          <a:xfrm>
            <a:off x="2491740" y="607789"/>
            <a:ext cx="4160520" cy="307777"/>
          </a:xfrm>
          <a:prstGeom prst="rect">
            <a:avLst/>
          </a:prstGeom>
          <a:noFill/>
          <a:ln>
            <a:noFill/>
          </a:ln>
        </p:spPr>
        <p:txBody>
          <a:bodyPr wrap="square" lIns="0" tIns="0" rIns="0" bIns="0">
            <a:spAutoFit/>
          </a:bodyPr>
          <a:lstStyle/>
          <a:p>
            <a:pPr algn="ctr" fontAlgn="auto">
              <a:spcBef>
                <a:spcPts val="0"/>
              </a:spcBef>
              <a:spcAft>
                <a:spcPts val="0"/>
              </a:spcAft>
            </a:pPr>
            <a:r>
              <a:rPr lang="en-US" altLang="zh-CN"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2097159" name="图片 11"/>
          <p:cNvPicPr>
            <a:picLocks noChangeAspect="1"/>
          </p:cNvPicPr>
          <p:nvPr userDrawn="1"/>
        </p:nvPicPr>
        <p:blipFill>
          <a:blip r:embed="rId3" cstate="print"/>
          <a:stretch>
            <a:fillRect/>
          </a:stretch>
        </p:blipFill>
        <p:spPr>
          <a:xfrm>
            <a:off x="4115271" y="197982"/>
            <a:ext cx="913458" cy="28026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5063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105063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5063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50635" name="日期占位符 3"/>
          <p:cNvSpPr>
            <a:spLocks noGrp="1"/>
          </p:cNvSpPr>
          <p:nvPr>
            <p:ph type="dt" sz="half" idx="10"/>
          </p:nvPr>
        </p:nvSpPr>
        <p:spPr/>
        <p:txBody>
          <a:bodyPr/>
          <a:lstStyle/>
          <a:p>
            <a:fld id="{173165C5-19AB-4D7E-BF4E-8030D4BC8E07}" type="datetimeFigureOut">
              <a:rPr lang="zh-CN" altLang="en-US"/>
              <a:t>2023/11/16</a:t>
            </a:fld>
            <a:endParaRPr lang="zh-CN" altLang="en-US"/>
          </a:p>
        </p:txBody>
      </p:sp>
      <p:sp>
        <p:nvSpPr>
          <p:cNvPr id="1050636" name="页脚占位符 4"/>
          <p:cNvSpPr>
            <a:spLocks noGrp="1"/>
          </p:cNvSpPr>
          <p:nvPr>
            <p:ph type="ftr" sz="quarter" idx="11"/>
          </p:nvPr>
        </p:nvSpPr>
        <p:spPr/>
        <p:txBody>
          <a:bodyPr/>
          <a:lstStyle/>
          <a:p>
            <a:endParaRPr lang="zh-CN" altLang="en-US"/>
          </a:p>
        </p:txBody>
      </p:sp>
      <p:sp>
        <p:nvSpPr>
          <p:cNvPr id="1050637" name="灯片编号占位符 5"/>
          <p:cNvSpPr>
            <a:spLocks noGrp="1"/>
          </p:cNvSpPr>
          <p:nvPr>
            <p:ph type="sldNum" sz="quarter" idx="12"/>
          </p:nvPr>
        </p:nvSpPr>
        <p:spPr/>
        <p:txBody>
          <a:bodyPr/>
          <a:lstStyle/>
          <a:p>
            <a:fld id="{C0C2AC4E-50CB-4334-996F-7EE8464BD267}"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05060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105060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5060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50605" name="日期占位符 3"/>
          <p:cNvSpPr>
            <a:spLocks noGrp="1"/>
          </p:cNvSpPr>
          <p:nvPr>
            <p:ph type="dt" sz="half" idx="10"/>
          </p:nvPr>
        </p:nvSpPr>
        <p:spPr/>
        <p:txBody>
          <a:bodyPr/>
          <a:lstStyle/>
          <a:p>
            <a:fld id="{76C6AEFD-D42C-445E-A078-69D256A721CC}" type="datetimeFigureOut">
              <a:rPr lang="zh-CN" altLang="en-US"/>
              <a:t>2023/11/16</a:t>
            </a:fld>
            <a:endParaRPr lang="zh-CN" altLang="en-US"/>
          </a:p>
        </p:txBody>
      </p:sp>
      <p:sp>
        <p:nvSpPr>
          <p:cNvPr id="1050606" name="页脚占位符 4"/>
          <p:cNvSpPr>
            <a:spLocks noGrp="1"/>
          </p:cNvSpPr>
          <p:nvPr>
            <p:ph type="ftr" sz="quarter" idx="11"/>
          </p:nvPr>
        </p:nvSpPr>
        <p:spPr/>
        <p:txBody>
          <a:bodyPr/>
          <a:lstStyle/>
          <a:p>
            <a:endParaRPr lang="zh-CN" altLang="en-US"/>
          </a:p>
        </p:txBody>
      </p:sp>
      <p:sp>
        <p:nvSpPr>
          <p:cNvPr id="1050607" name="灯片编号占位符 5"/>
          <p:cNvSpPr>
            <a:spLocks noGrp="1"/>
          </p:cNvSpPr>
          <p:nvPr>
            <p:ph type="sldNum" sz="quarter" idx="12"/>
          </p:nvPr>
        </p:nvSpPr>
        <p:spPr/>
        <p:txBody>
          <a:bodyPr/>
          <a:lstStyle/>
          <a:p>
            <a:fld id="{63B7A587-D83B-45BF-80B0-EB01029C5564}"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t="-6000" b="-6000"/>
          </a:stretch>
        </a:blip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bwMode="auto">
          <a:xfrm>
            <a:off x="457200" y="206375"/>
            <a:ext cx="8229600" cy="8572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8577" name="文本占位符 2"/>
          <p:cNvSpPr>
            <a:spLocks noGrp="1"/>
          </p:cNvSpPr>
          <p:nvPr>
            <p:ph type="body" idx="1"/>
          </p:nvPr>
        </p:nvSpPr>
        <p:spPr bwMode="auto">
          <a:xfrm>
            <a:off x="457200" y="1200150"/>
            <a:ext cx="8229600" cy="33940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fld id="{BCA76A6C-E1BF-41A9-90D8-1F55C472F0D3}" type="datetimeFigureOut">
              <a:rPr lang="zh-CN" altLang="en-US"/>
              <a:t>2023/11/16</a:t>
            </a:fld>
            <a:endParaRPr lang="zh-CN" altLang="en-US"/>
          </a:p>
        </p:txBody>
      </p:sp>
      <p:sp>
        <p:nvSpPr>
          <p:cNvPr id="1048579"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endParaRPr lang="zh-CN" altLang="en-US"/>
          </a:p>
        </p:txBody>
      </p:sp>
      <p:sp>
        <p:nvSpPr>
          <p:cNvPr id="1048580"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fld id="{4AC6EAE7-8652-497A-B0B9-2516C5BD65FF}"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icrosoft YaHei" charset="0"/>
          <a:ea typeface="Microsoft YaHei" charset="0"/>
          <a:cs typeface="Microsoft YaHei" charset="0"/>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icrosoft YaHei" charset="0"/>
          <a:ea typeface="Microsoft YaHei" charset="0"/>
          <a:cs typeface="Microsoft YaHei" charset="0"/>
        </a:defRPr>
      </a:lvl1pPr>
      <a:lvl2pPr marL="742950" indent="-285750" algn="l" rtl="0" fontAlgn="base">
        <a:spcBef>
          <a:spcPct val="20000"/>
        </a:spcBef>
        <a:spcAft>
          <a:spcPct val="0"/>
        </a:spcAft>
        <a:buFont typeface="Arial" charset="0"/>
        <a:buChar char="–"/>
        <a:defRPr sz="2800" kern="1200">
          <a:solidFill>
            <a:schemeClr val="tx1"/>
          </a:solidFill>
          <a:latin typeface="Microsoft YaHei" charset="0"/>
          <a:ea typeface="Microsoft YaHei" charset="0"/>
          <a:cs typeface="Microsoft YaHei" charset="0"/>
        </a:defRPr>
      </a:lvl2pPr>
      <a:lvl3pPr marL="1143000" indent="-228600" algn="l" rtl="0" fontAlgn="base">
        <a:spcBef>
          <a:spcPct val="20000"/>
        </a:spcBef>
        <a:spcAft>
          <a:spcPct val="0"/>
        </a:spcAft>
        <a:buFont typeface="Arial" charset="0"/>
        <a:buChar char="•"/>
        <a:defRPr sz="2400" kern="1200">
          <a:solidFill>
            <a:schemeClr val="tx1"/>
          </a:solidFill>
          <a:latin typeface="Microsoft YaHei" charset="0"/>
          <a:ea typeface="Microsoft YaHei" charset="0"/>
          <a:cs typeface="Microsoft YaHei" charset="0"/>
        </a:defRPr>
      </a:lvl3pPr>
      <a:lvl4pPr marL="1600200" indent="-228600" algn="l" rtl="0" fontAlgn="base">
        <a:spcBef>
          <a:spcPct val="20000"/>
        </a:spcBef>
        <a:spcAft>
          <a:spcPct val="0"/>
        </a:spcAft>
        <a:buFont typeface="Arial" charset="0"/>
        <a:buChar char="–"/>
        <a:defRPr sz="2000" kern="1200">
          <a:solidFill>
            <a:schemeClr val="tx1"/>
          </a:solidFill>
          <a:latin typeface="Microsoft YaHei" charset="0"/>
          <a:ea typeface="Microsoft YaHei" charset="0"/>
          <a:cs typeface="Microsoft YaHei" charset="0"/>
        </a:defRPr>
      </a:lvl4pPr>
      <a:lvl5pPr marL="2057400" indent="-228600" algn="l" rtl="0" fontAlgn="base">
        <a:spcBef>
          <a:spcPct val="20000"/>
        </a:spcBef>
        <a:spcAft>
          <a:spcPct val="0"/>
        </a:spcAft>
        <a:buFont typeface="Arial" charset="0"/>
        <a:buChar char="»"/>
        <a:defRPr sz="2000" kern="1200">
          <a:solidFill>
            <a:schemeClr val="tx1"/>
          </a:solidFill>
          <a:latin typeface="Microsoft YaHei" charset="0"/>
          <a:ea typeface="Microsoft YaHei" charset="0"/>
          <a:cs typeface="Microsoft YaHei"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audio" Target="../media/audio1.bin"/><Relationship Id="rId3" Type="http://schemas.openxmlformats.org/officeDocument/2006/relationships/slideLayout" Target="../slideLayouts/slideLayout1.xml"/><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audio" Target="../media/audio1.bin"/><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11.xml.rels><?xml version="1.0" encoding="UTF-8" standalone="yes"?>
<Relationships xmlns="http://schemas.openxmlformats.org/package/2006/relationships"><Relationship Id="rId3" Type="http://schemas.openxmlformats.org/officeDocument/2006/relationships/image" Target="../media/image53.tiff"/><Relationship Id="rId7" Type="http://schemas.openxmlformats.org/officeDocument/2006/relationships/image" Target="../media/image57.tiff"/><Relationship Id="rId2" Type="http://schemas.openxmlformats.org/officeDocument/2006/relationships/image" Target="../media/image52.tiff"/><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12.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tiff"/><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tiff"/><Relationship Id="rId11" Type="http://schemas.openxmlformats.org/officeDocument/2006/relationships/image" Target="../media/image67.jpe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5.tiff"/><Relationship Id="rId3" Type="http://schemas.openxmlformats.org/officeDocument/2006/relationships/image" Target="../media/image71.jpeg"/><Relationship Id="rId7" Type="http://schemas.openxmlformats.org/officeDocument/2006/relationships/hyperlink" Target="https://arkmeta.io/" TargetMode="External"/><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png"/><Relationship Id="rId7" Type="http://schemas.openxmlformats.org/officeDocument/2006/relationships/image" Target="../media/image136.pn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hyperlink" Target="https://arkmeta.io/" TargetMode="External"/><Relationship Id="rId5" Type="http://schemas.openxmlformats.org/officeDocument/2006/relationships/image" Target="../media/image10.png"/><Relationship Id="rId10" Type="http://schemas.openxmlformats.org/officeDocument/2006/relationships/image" Target="../media/image14.jpg"/><Relationship Id="rId4" Type="http://schemas.openxmlformats.org/officeDocument/2006/relationships/image" Target="../media/image13.png"/><Relationship Id="rId9" Type="http://schemas.openxmlformats.org/officeDocument/2006/relationships/customXml" Target="../ink/ink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jpe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tiff"/><Relationship Id="rId7" Type="http://schemas.openxmlformats.org/officeDocument/2006/relationships/image" Target="../media/image29.tiff"/><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37.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hyperlink" Target="https://polygonscan.com/address/0x9d73944477cf6712bed5fe1d6b74e2ccf601c269" TargetMode="External"/><Relationship Id="rId5" Type="http://schemas.openxmlformats.org/officeDocument/2006/relationships/image" Target="../media/image30.jpeg"/><Relationship Id="rId10" Type="http://schemas.openxmlformats.org/officeDocument/2006/relationships/image" Target="../media/image40.png"/><Relationship Id="rId4" Type="http://schemas.openxmlformats.org/officeDocument/2006/relationships/image" Target="../media/image36.jpe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45.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52" name="图片 5" hidden="1"/>
          <p:cNvPicPr>
            <a:picLocks noChangeAspect="1"/>
          </p:cNvPicPr>
          <p:nvPr/>
        </p:nvPicPr>
        <p:blipFill>
          <a:blip r:embed="rId6" cstate="print"/>
          <a:stretch>
            <a:fillRect/>
          </a:stretch>
        </p:blipFill>
        <p:spPr>
          <a:xfrm>
            <a:off x="-21701" y="3300784"/>
            <a:ext cx="9144000" cy="1833372"/>
          </a:xfrm>
          <a:prstGeom prst="rect">
            <a:avLst/>
          </a:prstGeom>
        </p:spPr>
      </p:pic>
      <p:pic>
        <p:nvPicPr>
          <p:cNvPr id="2097153" name="图片 114"/>
          <p:cNvPicPr>
            <a:picLocks noChangeAspect="1"/>
          </p:cNvPicPr>
          <p:nvPr/>
        </p:nvPicPr>
        <p:blipFill>
          <a:blip r:embed="rId7" cstate="print"/>
          <a:stretch>
            <a:fillRect/>
          </a:stretch>
        </p:blipFill>
        <p:spPr>
          <a:xfrm>
            <a:off x="13122" y="26551"/>
            <a:ext cx="9247507" cy="5143498"/>
          </a:xfrm>
          <a:prstGeom prst="rect">
            <a:avLst/>
          </a:prstGeom>
        </p:spPr>
      </p:pic>
      <p:pic>
        <p:nvPicPr>
          <p:cNvPr id="2097154" name="图片 115"/>
          <p:cNvPicPr>
            <a:picLocks noChangeAspect="1"/>
          </p:cNvPicPr>
          <p:nvPr/>
        </p:nvPicPr>
        <p:blipFill>
          <a:blip r:embed="rId6" cstate="print"/>
          <a:stretch>
            <a:fillRect/>
          </a:stretch>
        </p:blipFill>
        <p:spPr>
          <a:xfrm>
            <a:off x="0" y="3310128"/>
            <a:ext cx="9252520" cy="1833372"/>
          </a:xfrm>
          <a:prstGeom prst="rect">
            <a:avLst/>
          </a:prstGeom>
        </p:spPr>
      </p:pic>
      <p:pic>
        <p:nvPicPr>
          <p:cNvPr id="2097155" name="图片 116"/>
          <p:cNvPicPr>
            <a:picLocks noChangeAspect="1"/>
          </p:cNvPicPr>
          <p:nvPr/>
        </p:nvPicPr>
        <p:blipFill>
          <a:blip r:embed="rId8" cstate="print"/>
          <a:stretch>
            <a:fillRect/>
          </a:stretch>
        </p:blipFill>
        <p:spPr>
          <a:xfrm>
            <a:off x="0" y="3507854"/>
            <a:ext cx="9252520" cy="1636776"/>
          </a:xfrm>
          <a:prstGeom prst="rect">
            <a:avLst/>
          </a:prstGeom>
          <a:solidFill>
            <a:schemeClr val="tx2"/>
          </a:solidFill>
        </p:spPr>
      </p:pic>
      <p:sp>
        <p:nvSpPr>
          <p:cNvPr id="1048586" name="TextBox 7"/>
          <p:cNvSpPr>
            <a:spLocks noChangeArrowheads="1"/>
          </p:cNvSpPr>
          <p:nvPr/>
        </p:nvSpPr>
        <p:spPr bwMode="auto">
          <a:xfrm>
            <a:off x="2922509" y="2932356"/>
            <a:ext cx="5556141" cy="307777"/>
          </a:xfrm>
          <a:prstGeom prst="rect">
            <a:avLst/>
          </a:prstGeom>
          <a:noFill/>
          <a:ln>
            <a:noFill/>
          </a:ln>
        </p:spPr>
        <p:txBody>
          <a:bodyPr wrap="square" lIns="0" tIns="0" rIns="0" bIns="0">
            <a:spAutoFit/>
          </a:bodyPr>
          <a:lstStyle/>
          <a:p>
            <a:pPr algn="ctr" fontAlgn="auto">
              <a:spcBef>
                <a:spcPts val="0"/>
              </a:spcBef>
              <a:spcAft>
                <a:spcPts val="0"/>
              </a:spcAft>
            </a:pPr>
            <a:r>
              <a:rPr lang="zh-CN" altLang="en-US" sz="2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同济大学元宇宙</a:t>
            </a:r>
            <a:r>
              <a:rPr lang="en-US" altLang="zh-CN" sz="2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Web3</a:t>
            </a:r>
            <a:r>
              <a:rPr lang="zh-CN" altLang="en-US" sz="2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实验室</a:t>
            </a:r>
            <a:r>
              <a:rPr lang="en-US" altLang="zh-CN" sz="2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a:t>
            </a:r>
            <a:r>
              <a:rPr lang="zh-CN" altLang="en-US" sz="2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宋志光</a:t>
            </a:r>
          </a:p>
        </p:txBody>
      </p:sp>
      <p:sp>
        <p:nvSpPr>
          <p:cNvPr id="1048587" name="TextBox 7"/>
          <p:cNvSpPr>
            <a:spLocks noChangeArrowheads="1"/>
          </p:cNvSpPr>
          <p:nvPr/>
        </p:nvSpPr>
        <p:spPr bwMode="auto">
          <a:xfrm>
            <a:off x="-7132" y="1428242"/>
            <a:ext cx="8055109" cy="1231106"/>
          </a:xfrm>
          <a:prstGeom prst="rect">
            <a:avLst/>
          </a:prstGeom>
          <a:noFill/>
          <a:ln>
            <a:noFill/>
          </a:ln>
        </p:spPr>
        <p:txBody>
          <a:bodyPr wrap="square" lIns="0" tIns="0" rIns="0" bIns="0">
            <a:spAutoFit/>
          </a:bodyPr>
          <a:lstStyle/>
          <a:p>
            <a:pPr algn="r" fontAlgn="auto">
              <a:spcBef>
                <a:spcPts val="0"/>
              </a:spcBef>
              <a:spcAft>
                <a:spcPts val="0"/>
              </a:spcAft>
            </a:pPr>
            <a:r>
              <a:rPr lang="zh-CN" altLang="en-US"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基于</a:t>
            </a:r>
            <a:r>
              <a:rPr lang="en-US" altLang="zh-CN"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Web3/AIGC</a:t>
            </a:r>
            <a:r>
              <a:rPr lang="zh-CN" altLang="en-US"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 技术架构的</a:t>
            </a:r>
            <a:endParaRPr lang="en-US" altLang="zh-CN"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endParaRPr>
          </a:p>
          <a:p>
            <a:pPr algn="r" fontAlgn="auto">
              <a:spcBef>
                <a:spcPts val="0"/>
              </a:spcBef>
              <a:spcAft>
                <a:spcPts val="0"/>
              </a:spcAft>
            </a:pPr>
            <a:r>
              <a:rPr lang="zh-CN" altLang="en-US"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rPr>
              <a:t>文化产业创新</a:t>
            </a:r>
            <a:endParaRPr lang="en-US" altLang="zh-CN" sz="4000" b="1" dirty="0">
              <a:solidFill>
                <a:schemeClr val="bg1"/>
              </a:solidFill>
              <a:effectLst>
                <a:outerShdw blurRad="50800" dist="38100" dir="2700000" algn="tl" rotWithShape="0">
                  <a:prstClr val="black">
                    <a:alpha val="40000"/>
                  </a:prstClr>
                </a:outerShdw>
              </a:effectLst>
              <a:latin typeface="微软雅黑" pitchFamily="34" charset="-122"/>
              <a:ea typeface="微软雅黑" pitchFamily="34" charset="-122"/>
              <a:sym typeface="微软雅黑" pitchFamily="34" charset="-122"/>
            </a:endParaRPr>
          </a:p>
        </p:txBody>
      </p:sp>
      <p:sp>
        <p:nvSpPr>
          <p:cNvPr id="1048588" name="TextBox 7"/>
          <p:cNvSpPr>
            <a:spLocks noChangeArrowheads="1"/>
          </p:cNvSpPr>
          <p:nvPr/>
        </p:nvSpPr>
        <p:spPr bwMode="auto">
          <a:xfrm>
            <a:off x="1894877" y="846501"/>
            <a:ext cx="5205123" cy="307777"/>
          </a:xfrm>
          <a:prstGeom prst="rect">
            <a:avLst/>
          </a:prstGeom>
          <a:noFill/>
          <a:ln>
            <a:noFill/>
          </a:ln>
        </p:spPr>
        <p:txBody>
          <a:bodyPr wrap="square" lIns="0" tIns="0" rIns="0" bIns="0">
            <a:spAutoFit/>
          </a:bodyPr>
          <a:lstStyle/>
          <a:p>
            <a:pPr fontAlgn="auto">
              <a:spcBef>
                <a:spcPts val="0"/>
              </a:spcBef>
              <a:spcAft>
                <a:spcPts val="0"/>
              </a:spcAft>
            </a:pPr>
            <a:r>
              <a:rPr lang="zh-CN" altLang="en-US" sz="2000" b="1" dirty="0">
                <a:solidFill>
                  <a:srgbClr val="FFC000"/>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cs typeface="Lantinghei SC Demibold" charset="-122"/>
                <a:sym typeface="微软雅黑" pitchFamily="34" charset="-122"/>
              </a:rPr>
              <a:t>文化产业升级</a:t>
            </a:r>
            <a:r>
              <a:rPr lang="en-US" altLang="zh-CN" sz="2000" b="1" dirty="0">
                <a:solidFill>
                  <a:srgbClr val="FFC000"/>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cs typeface="Lantinghei SC Demibold" charset="-122"/>
                <a:sym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cs typeface="Lantinghei SC Demibold" charset="-122"/>
                <a:sym typeface="微软雅黑" pitchFamily="34" charset="-122"/>
              </a:rPr>
              <a:t>文博会同济论坛</a:t>
            </a:r>
          </a:p>
        </p:txBody>
      </p:sp>
      <p:sp>
        <p:nvSpPr>
          <p:cNvPr id="1048589" name="矩形 120"/>
          <p:cNvSpPr/>
          <p:nvPr/>
        </p:nvSpPr>
        <p:spPr>
          <a:xfrm flipV="1">
            <a:off x="4716016" y="3255065"/>
            <a:ext cx="457089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90" name="矩形 121"/>
          <p:cNvSpPr/>
          <p:nvPr/>
        </p:nvSpPr>
        <p:spPr>
          <a:xfrm>
            <a:off x="0" y="3255065"/>
            <a:ext cx="4719487"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10"/>
          <p:cNvGrpSpPr/>
          <p:nvPr/>
        </p:nvGrpSpPr>
        <p:grpSpPr>
          <a:xfrm>
            <a:off x="969987" y="449049"/>
            <a:ext cx="343825" cy="309997"/>
            <a:chOff x="4634991" y="2138335"/>
            <a:chExt cx="428348" cy="386204"/>
          </a:xfrm>
        </p:grpSpPr>
        <p:sp>
          <p:nvSpPr>
            <p:cNvPr id="1048591"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8592"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29" name="组合 11"/>
          <p:cNvGrpSpPr/>
          <p:nvPr/>
        </p:nvGrpSpPr>
        <p:grpSpPr>
          <a:xfrm>
            <a:off x="1329226" y="449049"/>
            <a:ext cx="343825" cy="309997"/>
            <a:chOff x="5076056" y="2138335"/>
            <a:chExt cx="428348" cy="386204"/>
          </a:xfrm>
        </p:grpSpPr>
        <p:sp>
          <p:nvSpPr>
            <p:cNvPr id="1048593"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8594"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30" name="组合 12"/>
          <p:cNvGrpSpPr/>
          <p:nvPr/>
        </p:nvGrpSpPr>
        <p:grpSpPr>
          <a:xfrm>
            <a:off x="1688465" y="449049"/>
            <a:ext cx="343825" cy="309997"/>
            <a:chOff x="5557128" y="2138335"/>
            <a:chExt cx="428348" cy="386204"/>
          </a:xfrm>
        </p:grpSpPr>
        <p:sp>
          <p:nvSpPr>
            <p:cNvPr id="1048595"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8596"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31" name="组合 13"/>
          <p:cNvGrpSpPr/>
          <p:nvPr/>
        </p:nvGrpSpPr>
        <p:grpSpPr>
          <a:xfrm>
            <a:off x="2047704" y="449049"/>
            <a:ext cx="343825" cy="309997"/>
            <a:chOff x="6068610" y="2138335"/>
            <a:chExt cx="428348" cy="386204"/>
          </a:xfrm>
        </p:grpSpPr>
        <p:sp>
          <p:nvSpPr>
            <p:cNvPr id="1048597"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8598"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32" name="组合 34"/>
          <p:cNvGrpSpPr/>
          <p:nvPr/>
        </p:nvGrpSpPr>
        <p:grpSpPr>
          <a:xfrm>
            <a:off x="2406942" y="449049"/>
            <a:ext cx="343825" cy="309997"/>
            <a:chOff x="6623914" y="2138335"/>
            <a:chExt cx="428348" cy="386204"/>
          </a:xfrm>
        </p:grpSpPr>
        <p:sp>
          <p:nvSpPr>
            <p:cNvPr id="1048599"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8600"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cxnSp>
        <p:nvCxnSpPr>
          <p:cNvPr id="3145728" name="直接连接符 138"/>
          <p:cNvCxnSpPr>
            <a:cxnSpLocks/>
            <a:stCxn id="1048609" idx="7"/>
            <a:endCxn id="1048607" idx="2"/>
          </p:cNvCxnSpPr>
          <p:nvPr/>
        </p:nvCxnSpPr>
        <p:spPr>
          <a:xfrm flipV="1">
            <a:off x="886713" y="1563360"/>
            <a:ext cx="1332401" cy="5031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139"/>
          <p:cNvCxnSpPr>
            <a:cxnSpLocks/>
            <a:stCxn id="1048604" idx="5"/>
            <a:endCxn id="1048605" idx="1"/>
          </p:cNvCxnSpPr>
          <p:nvPr/>
        </p:nvCxnSpPr>
        <p:spPr>
          <a:xfrm>
            <a:off x="1003273" y="1502922"/>
            <a:ext cx="1537790" cy="7965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140"/>
          <p:cNvCxnSpPr>
            <a:cxnSpLocks/>
            <a:stCxn id="1048607" idx="3"/>
            <a:endCxn id="1048602" idx="7"/>
          </p:cNvCxnSpPr>
          <p:nvPr/>
        </p:nvCxnSpPr>
        <p:spPr>
          <a:xfrm rot="5400000">
            <a:off x="866007" y="1502747"/>
            <a:ext cx="1256105" cy="14995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141"/>
          <p:cNvCxnSpPr>
            <a:cxnSpLocks/>
            <a:stCxn id="1048602" idx="7"/>
            <a:endCxn id="1048605" idx="3"/>
          </p:cNvCxnSpPr>
          <p:nvPr/>
        </p:nvCxnSpPr>
        <p:spPr>
          <a:xfrm rot="5400000" flipH="1" flipV="1">
            <a:off x="1450504" y="1790017"/>
            <a:ext cx="384339" cy="1796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2" name="直接连接符 142"/>
          <p:cNvCxnSpPr>
            <a:cxnSpLocks/>
            <a:stCxn id="1048601" idx="6"/>
            <a:endCxn id="1048605" idx="2"/>
          </p:cNvCxnSpPr>
          <p:nvPr/>
        </p:nvCxnSpPr>
        <p:spPr>
          <a:xfrm>
            <a:off x="493794" y="1683747"/>
            <a:ext cx="2007471" cy="7141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143"/>
          <p:cNvCxnSpPr>
            <a:cxnSpLocks/>
            <a:stCxn id="1048605" idx="3"/>
            <a:endCxn id="1048608" idx="7"/>
          </p:cNvCxnSpPr>
          <p:nvPr/>
        </p:nvCxnSpPr>
        <p:spPr>
          <a:xfrm rot="5400000">
            <a:off x="2366408" y="2486153"/>
            <a:ext cx="164573" cy="18473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4" name="直接连接符 144"/>
          <p:cNvCxnSpPr>
            <a:cxnSpLocks/>
            <a:stCxn id="1048603" idx="4"/>
          </p:cNvCxnSpPr>
          <p:nvPr/>
        </p:nvCxnSpPr>
        <p:spPr>
          <a:xfrm flipH="1">
            <a:off x="2686988" y="1830486"/>
            <a:ext cx="199382" cy="47732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145"/>
          <p:cNvCxnSpPr>
            <a:cxnSpLocks/>
            <a:stCxn id="1048604" idx="6"/>
          </p:cNvCxnSpPr>
          <p:nvPr/>
        </p:nvCxnSpPr>
        <p:spPr>
          <a:xfrm>
            <a:off x="1017171" y="1468567"/>
            <a:ext cx="1246132" cy="669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01" name="椭圆 146"/>
          <p:cNvSpPr/>
          <p:nvPr/>
        </p:nvSpPr>
        <p:spPr>
          <a:xfrm>
            <a:off x="294413" y="1581668"/>
            <a:ext cx="199381" cy="20415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48602" name="椭圆 147"/>
          <p:cNvSpPr/>
          <p:nvPr/>
        </p:nvSpPr>
        <p:spPr>
          <a:xfrm>
            <a:off x="619936" y="2858729"/>
            <a:ext cx="145683" cy="14917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48603" name="椭圆 148"/>
          <p:cNvSpPr/>
          <p:nvPr/>
        </p:nvSpPr>
        <p:spPr>
          <a:xfrm>
            <a:off x="2836524" y="1728407"/>
            <a:ext cx="99691" cy="10207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048604" name="椭圆 149"/>
          <p:cNvSpPr/>
          <p:nvPr/>
        </p:nvSpPr>
        <p:spPr>
          <a:xfrm>
            <a:off x="922274" y="1419982"/>
            <a:ext cx="94896" cy="9717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048605" name="椭圆 150"/>
          <p:cNvSpPr/>
          <p:nvPr/>
        </p:nvSpPr>
        <p:spPr>
          <a:xfrm>
            <a:off x="2501266" y="2258723"/>
            <a:ext cx="271753" cy="27826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dirty="0"/>
          </a:p>
        </p:txBody>
      </p:sp>
      <p:sp>
        <p:nvSpPr>
          <p:cNvPr id="1048606" name="椭圆 151"/>
          <p:cNvSpPr/>
          <p:nvPr/>
        </p:nvSpPr>
        <p:spPr>
          <a:xfrm>
            <a:off x="221571" y="2307808"/>
            <a:ext cx="138222" cy="141534"/>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48607" name="椭圆 152"/>
          <p:cNvSpPr/>
          <p:nvPr/>
        </p:nvSpPr>
        <p:spPr>
          <a:xfrm>
            <a:off x="2219114" y="1476936"/>
            <a:ext cx="168802" cy="17284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48608" name="椭圆 153"/>
          <p:cNvSpPr/>
          <p:nvPr/>
        </p:nvSpPr>
        <p:spPr>
          <a:xfrm>
            <a:off x="2263010" y="2644415"/>
            <a:ext cx="109324" cy="11194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48609" name="椭圆 154"/>
          <p:cNvSpPr/>
          <p:nvPr/>
        </p:nvSpPr>
        <p:spPr>
          <a:xfrm>
            <a:off x="712551" y="2035890"/>
            <a:ext cx="204044" cy="20893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3145736" name="直接连接符 155"/>
          <p:cNvCxnSpPr>
            <a:cxnSpLocks/>
            <a:stCxn id="1048601" idx="7"/>
            <a:endCxn id="1048604" idx="2"/>
          </p:cNvCxnSpPr>
          <p:nvPr/>
        </p:nvCxnSpPr>
        <p:spPr>
          <a:xfrm flipV="1">
            <a:off x="464596" y="1468567"/>
            <a:ext cx="457679" cy="1429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156"/>
          <p:cNvCxnSpPr>
            <a:cxnSpLocks/>
          </p:cNvCxnSpPr>
          <p:nvPr/>
        </p:nvCxnSpPr>
        <p:spPr>
          <a:xfrm>
            <a:off x="2195736" y="1563360"/>
            <a:ext cx="463207" cy="17999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8" name="直接连接符 157"/>
          <p:cNvCxnSpPr>
            <a:cxnSpLocks/>
            <a:stCxn id="1048602" idx="6"/>
            <a:endCxn id="1048608" idx="2"/>
          </p:cNvCxnSpPr>
          <p:nvPr/>
        </p:nvCxnSpPr>
        <p:spPr>
          <a:xfrm flipV="1">
            <a:off x="765619" y="2700387"/>
            <a:ext cx="1497391" cy="23292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158"/>
          <p:cNvCxnSpPr>
            <a:cxnSpLocks/>
            <a:stCxn id="1048602" idx="1"/>
            <a:endCxn id="1048606" idx="5"/>
          </p:cNvCxnSpPr>
          <p:nvPr/>
        </p:nvCxnSpPr>
        <p:spPr>
          <a:xfrm rot="16200000" flipV="1">
            <a:off x="264431" y="2503735"/>
            <a:ext cx="451960" cy="3017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0" name="直接连接符 159"/>
          <p:cNvCxnSpPr>
            <a:cxnSpLocks/>
            <a:stCxn id="1048601" idx="3"/>
            <a:endCxn id="1048606" idx="0"/>
          </p:cNvCxnSpPr>
          <p:nvPr/>
        </p:nvCxnSpPr>
        <p:spPr>
          <a:xfrm flipH="1">
            <a:off x="290682" y="1755928"/>
            <a:ext cx="32930" cy="5518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160"/>
          <p:cNvCxnSpPr>
            <a:cxnSpLocks/>
            <a:stCxn id="1048601" idx="5"/>
            <a:endCxn id="1048609" idx="1"/>
          </p:cNvCxnSpPr>
          <p:nvPr/>
        </p:nvCxnSpPr>
        <p:spPr>
          <a:xfrm>
            <a:off x="464596" y="1755928"/>
            <a:ext cx="277837" cy="3105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2" name="直接连接符 161"/>
          <p:cNvCxnSpPr>
            <a:cxnSpLocks/>
            <a:stCxn id="1048604" idx="4"/>
            <a:endCxn id="1048609" idx="0"/>
          </p:cNvCxnSpPr>
          <p:nvPr/>
        </p:nvCxnSpPr>
        <p:spPr>
          <a:xfrm flipH="1">
            <a:off x="814573" y="1517152"/>
            <a:ext cx="155149" cy="5187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162"/>
          <p:cNvCxnSpPr>
            <a:cxnSpLocks/>
            <a:stCxn id="1048606" idx="6"/>
            <a:endCxn id="1048609" idx="3"/>
          </p:cNvCxnSpPr>
          <p:nvPr/>
        </p:nvCxnSpPr>
        <p:spPr>
          <a:xfrm flipV="1">
            <a:off x="359793" y="2214226"/>
            <a:ext cx="382639" cy="1643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4" name="直接连接符 163"/>
          <p:cNvCxnSpPr>
            <a:cxnSpLocks/>
            <a:stCxn id="1048609" idx="4"/>
            <a:endCxn id="1048602" idx="0"/>
          </p:cNvCxnSpPr>
          <p:nvPr/>
        </p:nvCxnSpPr>
        <p:spPr>
          <a:xfrm rot="5400000">
            <a:off x="446724" y="2490879"/>
            <a:ext cx="613905" cy="1217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164"/>
          <p:cNvCxnSpPr>
            <a:cxnSpLocks/>
            <a:stCxn id="1048606" idx="7"/>
            <a:endCxn id="1048604" idx="3"/>
          </p:cNvCxnSpPr>
          <p:nvPr/>
        </p:nvCxnSpPr>
        <p:spPr>
          <a:xfrm flipV="1">
            <a:off x="339551" y="1502922"/>
            <a:ext cx="596620" cy="82561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165"/>
          <p:cNvCxnSpPr>
            <a:cxnSpLocks/>
            <a:stCxn id="1048607" idx="5"/>
            <a:endCxn id="1048605" idx="0"/>
          </p:cNvCxnSpPr>
          <p:nvPr/>
        </p:nvCxnSpPr>
        <p:spPr>
          <a:xfrm>
            <a:off x="2363196" y="1624470"/>
            <a:ext cx="273946" cy="63425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166"/>
          <p:cNvCxnSpPr>
            <a:cxnSpLocks/>
            <a:stCxn id="1048607" idx="4"/>
            <a:endCxn id="1048608" idx="0"/>
          </p:cNvCxnSpPr>
          <p:nvPr/>
        </p:nvCxnSpPr>
        <p:spPr>
          <a:xfrm rot="16200000" flipH="1">
            <a:off x="1813277" y="2140020"/>
            <a:ext cx="994632" cy="1415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0" name="椭圆 167"/>
          <p:cNvSpPr/>
          <p:nvPr/>
        </p:nvSpPr>
        <p:spPr>
          <a:xfrm>
            <a:off x="1650331" y="2348676"/>
            <a:ext cx="168802" cy="17284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145748" name="直接连接符 168"/>
          <p:cNvCxnSpPr>
            <a:cxnSpLocks/>
            <a:stCxn id="1048610" idx="6"/>
            <a:endCxn id="1048603" idx="3"/>
          </p:cNvCxnSpPr>
          <p:nvPr/>
        </p:nvCxnSpPr>
        <p:spPr>
          <a:xfrm flipV="1">
            <a:off x="1819133" y="1815537"/>
            <a:ext cx="1031990" cy="6195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49" name="直接连接符 169"/>
          <p:cNvCxnSpPr>
            <a:cxnSpLocks/>
            <a:stCxn id="1048610" idx="7"/>
            <a:endCxn id="1048607" idx="4"/>
          </p:cNvCxnSpPr>
          <p:nvPr/>
        </p:nvCxnSpPr>
        <p:spPr>
          <a:xfrm rot="5400000" flipH="1" flipV="1">
            <a:off x="1686861" y="1757335"/>
            <a:ext cx="724206" cy="5091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0" name="直接连接符 170"/>
          <p:cNvCxnSpPr>
            <a:cxnSpLocks/>
            <a:stCxn id="1048610" idx="1"/>
            <a:endCxn id="1048604" idx="5"/>
          </p:cNvCxnSpPr>
          <p:nvPr/>
        </p:nvCxnSpPr>
        <p:spPr>
          <a:xfrm rot="16200000" flipV="1">
            <a:off x="903629" y="1602567"/>
            <a:ext cx="871067" cy="6717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171"/>
          <p:cNvCxnSpPr>
            <a:cxnSpLocks/>
            <a:stCxn id="1048610" idx="1"/>
            <a:endCxn id="1048601" idx="5"/>
          </p:cNvCxnSpPr>
          <p:nvPr/>
        </p:nvCxnSpPr>
        <p:spPr>
          <a:xfrm rot="16200000" flipV="1">
            <a:off x="760793" y="1459731"/>
            <a:ext cx="618060" cy="12104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2" name="直接连接符 172"/>
          <p:cNvCxnSpPr>
            <a:cxnSpLocks/>
            <a:stCxn id="1048610" idx="2"/>
            <a:endCxn id="1048609" idx="5"/>
          </p:cNvCxnSpPr>
          <p:nvPr/>
        </p:nvCxnSpPr>
        <p:spPr>
          <a:xfrm rot="10800000">
            <a:off x="886713" y="2214226"/>
            <a:ext cx="763618" cy="220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173"/>
          <p:cNvCxnSpPr>
            <a:cxnSpLocks/>
            <a:stCxn id="1048610" idx="3"/>
            <a:endCxn id="1048606" idx="5"/>
          </p:cNvCxnSpPr>
          <p:nvPr/>
        </p:nvCxnSpPr>
        <p:spPr>
          <a:xfrm rot="5400000" flipH="1">
            <a:off x="973503" y="1794663"/>
            <a:ext cx="67595" cy="1335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4" name="直接连接符 174"/>
          <p:cNvCxnSpPr>
            <a:cxnSpLocks/>
            <a:stCxn id="1048610" idx="3"/>
            <a:endCxn id="1048602" idx="7"/>
          </p:cNvCxnSpPr>
          <p:nvPr/>
        </p:nvCxnSpPr>
        <p:spPr>
          <a:xfrm rot="5400000">
            <a:off x="1017486" y="2223009"/>
            <a:ext cx="384365" cy="93076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175"/>
          <p:cNvCxnSpPr>
            <a:cxnSpLocks/>
            <a:stCxn id="1048608" idx="2"/>
            <a:endCxn id="1048610" idx="5"/>
          </p:cNvCxnSpPr>
          <p:nvPr/>
        </p:nvCxnSpPr>
        <p:spPr>
          <a:xfrm rot="10800000">
            <a:off x="1794414" y="2496211"/>
            <a:ext cx="468597" cy="20417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6" name="直接连接符 176"/>
          <p:cNvCxnSpPr>
            <a:cxnSpLocks/>
            <a:stCxn id="1048605" idx="2"/>
            <a:endCxn id="1048610" idx="6"/>
          </p:cNvCxnSpPr>
          <p:nvPr/>
        </p:nvCxnSpPr>
        <p:spPr>
          <a:xfrm rot="10800000" flipV="1">
            <a:off x="1819134" y="2397854"/>
            <a:ext cx="682133" cy="372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1" name="椭圆 177"/>
          <p:cNvSpPr/>
          <p:nvPr/>
        </p:nvSpPr>
        <p:spPr>
          <a:xfrm>
            <a:off x="1691506" y="1144217"/>
            <a:ext cx="138222" cy="14153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cxnSp>
        <p:nvCxnSpPr>
          <p:cNvPr id="3145757" name="直接连接符 178"/>
          <p:cNvCxnSpPr>
            <a:cxnSpLocks/>
            <a:stCxn id="1048611" idx="5"/>
            <a:endCxn id="1048607" idx="1"/>
          </p:cNvCxnSpPr>
          <p:nvPr/>
        </p:nvCxnSpPr>
        <p:spPr>
          <a:xfrm rot="16200000" flipH="1">
            <a:off x="1908048" y="1166462"/>
            <a:ext cx="237225" cy="4343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 179"/>
          <p:cNvCxnSpPr>
            <a:cxnSpLocks/>
            <a:stCxn id="1048611" idx="4"/>
            <a:endCxn id="1048610" idx="0"/>
          </p:cNvCxnSpPr>
          <p:nvPr/>
        </p:nvCxnSpPr>
        <p:spPr>
          <a:xfrm rot="5400000">
            <a:off x="1216213" y="1804271"/>
            <a:ext cx="1062925" cy="258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59" name="直接连接符 180"/>
          <p:cNvCxnSpPr>
            <a:cxnSpLocks/>
            <a:stCxn id="1048608" idx="0"/>
            <a:endCxn id="1048611" idx="5"/>
          </p:cNvCxnSpPr>
          <p:nvPr/>
        </p:nvCxnSpPr>
        <p:spPr>
          <a:xfrm rot="16200000" flipV="1">
            <a:off x="1373884" y="1700627"/>
            <a:ext cx="1379391" cy="50818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2" name="椭圆 181"/>
          <p:cNvSpPr/>
          <p:nvPr/>
        </p:nvSpPr>
        <p:spPr>
          <a:xfrm>
            <a:off x="619936" y="429837"/>
            <a:ext cx="204044" cy="20893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3145760" name="直接连接符 182"/>
          <p:cNvCxnSpPr>
            <a:cxnSpLocks/>
            <a:stCxn id="1048604" idx="0"/>
            <a:endCxn id="1048612" idx="4"/>
          </p:cNvCxnSpPr>
          <p:nvPr/>
        </p:nvCxnSpPr>
        <p:spPr>
          <a:xfrm rot="16200000" flipV="1">
            <a:off x="455235" y="905495"/>
            <a:ext cx="781211" cy="24776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1" name="直接连接符 183"/>
          <p:cNvCxnSpPr>
            <a:cxnSpLocks/>
            <a:stCxn id="1048610" idx="0"/>
            <a:endCxn id="1048612" idx="4"/>
          </p:cNvCxnSpPr>
          <p:nvPr/>
        </p:nvCxnSpPr>
        <p:spPr>
          <a:xfrm rot="16200000" flipV="1">
            <a:off x="373393" y="987337"/>
            <a:ext cx="1709905" cy="1012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184"/>
          <p:cNvCxnSpPr>
            <a:cxnSpLocks/>
            <a:stCxn id="1048606" idx="7"/>
            <a:endCxn id="1048612" idx="4"/>
          </p:cNvCxnSpPr>
          <p:nvPr/>
        </p:nvCxnSpPr>
        <p:spPr>
          <a:xfrm rot="5400000" flipH="1" flipV="1">
            <a:off x="-314128" y="1292450"/>
            <a:ext cx="1689764" cy="3824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3" name="直接连接符 185"/>
          <p:cNvCxnSpPr>
            <a:cxnSpLocks/>
            <a:stCxn id="1048609" idx="0"/>
            <a:endCxn id="1048612" idx="4"/>
          </p:cNvCxnSpPr>
          <p:nvPr/>
        </p:nvCxnSpPr>
        <p:spPr>
          <a:xfrm rot="16200000" flipV="1">
            <a:off x="69707" y="1291023"/>
            <a:ext cx="1397119" cy="9261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3" name="椭圆 186"/>
          <p:cNvSpPr/>
          <p:nvPr/>
        </p:nvSpPr>
        <p:spPr>
          <a:xfrm>
            <a:off x="3477456" y="2715853"/>
            <a:ext cx="145683" cy="14917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3145764" name="直接连接符 187"/>
          <p:cNvCxnSpPr>
            <a:cxnSpLocks/>
            <a:stCxn id="1048607" idx="5"/>
            <a:endCxn id="1048613" idx="1"/>
          </p:cNvCxnSpPr>
          <p:nvPr/>
        </p:nvCxnSpPr>
        <p:spPr>
          <a:xfrm rot="16200000" flipH="1">
            <a:off x="2374379" y="1613286"/>
            <a:ext cx="1113229" cy="11355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5" name="直接连接符 188"/>
          <p:cNvCxnSpPr>
            <a:cxnSpLocks/>
            <a:stCxn id="1048613" idx="1"/>
            <a:endCxn id="1048605" idx="5"/>
          </p:cNvCxnSpPr>
          <p:nvPr/>
        </p:nvCxnSpPr>
        <p:spPr>
          <a:xfrm rot="16200000" flipV="1">
            <a:off x="2995276" y="2234183"/>
            <a:ext cx="241463" cy="76556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6" name="直接连接符 189"/>
          <p:cNvCxnSpPr>
            <a:cxnSpLocks/>
            <a:endCxn id="1048612" idx="4"/>
          </p:cNvCxnSpPr>
          <p:nvPr/>
        </p:nvCxnSpPr>
        <p:spPr>
          <a:xfrm rot="10800000">
            <a:off x="721958" y="638771"/>
            <a:ext cx="2755498" cy="207708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45767" name="直接连接符 190"/>
          <p:cNvCxnSpPr>
            <a:cxnSpLocks/>
            <a:stCxn id="1048613" idx="1"/>
            <a:endCxn id="1048602" idx="6"/>
          </p:cNvCxnSpPr>
          <p:nvPr/>
        </p:nvCxnSpPr>
        <p:spPr>
          <a:xfrm rot="16200000" flipH="1" flipV="1">
            <a:off x="2034396" y="1468921"/>
            <a:ext cx="195617" cy="27331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8614" name="Content Placeholder 27"/>
          <p:cNvSpPr txBox="1"/>
          <p:nvPr/>
        </p:nvSpPr>
        <p:spPr>
          <a:xfrm>
            <a:off x="1518126" y="4230047"/>
            <a:ext cx="6042407" cy="228599"/>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5" name="Content Placeholder 27"/>
          <p:cNvSpPr txBox="1"/>
          <p:nvPr/>
        </p:nvSpPr>
        <p:spPr>
          <a:xfrm>
            <a:off x="9058511" y="4230047"/>
            <a:ext cx="6724246" cy="13452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alibri Light" panose="020F0302020204030204"/>
                <a:ea typeface="微软雅黑"/>
                <a:cs typeface="Consolas" pitchFamily="49" charset="0"/>
              </a:rPr>
              <a:t>01</a:t>
            </a:r>
            <a:r>
              <a:rPr lang="en-US" sz="874" dirty="0">
                <a:ln>
                  <a:solidFill>
                    <a:srgbClr val="000000">
                      <a:alpha val="0"/>
                    </a:srgbClr>
                  </a:solidFill>
                </a:ln>
                <a:solidFill>
                  <a:srgbClr val="14546D"/>
                </a:solidFill>
                <a:latin typeface="Calibri Light" panose="020F0302020204030204"/>
                <a:ea typeface="微软雅黑"/>
                <a:cs typeface="Calibri" pitchFamily="34" charset="0"/>
              </a:rPr>
              <a:t>01011100</a:t>
            </a:r>
            <a:r>
              <a:rPr lang="en-US" sz="874" dirty="0">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16" name="Content Placeholder 27"/>
          <p:cNvSpPr txBox="1"/>
          <p:nvPr/>
        </p:nvSpPr>
        <p:spPr>
          <a:xfrm>
            <a:off x="-4381262" y="4104574"/>
            <a:ext cx="6042407" cy="228600"/>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7" name="Content Placeholder 27"/>
          <p:cNvSpPr txBox="1"/>
          <p:nvPr/>
        </p:nvSpPr>
        <p:spPr>
          <a:xfrm>
            <a:off x="1547568" y="4104574"/>
            <a:ext cx="6724246" cy="13452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alibri Light" panose="020F0302020204030204"/>
                <a:ea typeface="微软雅黑"/>
                <a:cs typeface="Consolas" pitchFamily="49" charset="0"/>
              </a:rPr>
              <a:t>01</a:t>
            </a:r>
            <a:r>
              <a:rPr lang="en-US" sz="874" dirty="0">
                <a:ln>
                  <a:solidFill>
                    <a:srgbClr val="000000">
                      <a:alpha val="0"/>
                    </a:srgbClr>
                  </a:solidFill>
                </a:ln>
                <a:solidFill>
                  <a:srgbClr val="14546D"/>
                </a:solidFill>
                <a:latin typeface="Calibri Light" panose="020F0302020204030204"/>
                <a:ea typeface="微软雅黑"/>
                <a:cs typeface="Calibri" pitchFamily="34" charset="0"/>
              </a:rPr>
              <a:t>01011100</a:t>
            </a:r>
            <a:r>
              <a:rPr lang="en-US" sz="874" dirty="0">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18" name="Content Placeholder 27"/>
          <p:cNvSpPr txBox="1"/>
          <p:nvPr/>
        </p:nvSpPr>
        <p:spPr>
          <a:xfrm>
            <a:off x="1507562" y="3987259"/>
            <a:ext cx="6042407" cy="228600"/>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onsolas" pitchFamily="49" charset="0"/>
                <a:ea typeface="微软雅黑"/>
                <a:cs typeface="Consolas" pitchFamily="49" charset="0"/>
              </a:rPr>
              <a:t>0101011100101010101000101010001110101010010110101010111001011100010100101010101110010101010100010</a:t>
            </a:r>
          </a:p>
        </p:txBody>
      </p:sp>
      <p:sp>
        <p:nvSpPr>
          <p:cNvPr id="1048619" name="Content Placeholder 27"/>
          <p:cNvSpPr txBox="1"/>
          <p:nvPr/>
        </p:nvSpPr>
        <p:spPr>
          <a:xfrm>
            <a:off x="9047948" y="3987258"/>
            <a:ext cx="6724246" cy="13452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43664">
              <a:buNone/>
            </a:pPr>
            <a:r>
              <a:rPr lang="en-US" sz="874" dirty="0">
                <a:ln>
                  <a:solidFill>
                    <a:srgbClr val="000000">
                      <a:alpha val="0"/>
                    </a:srgbClr>
                  </a:solidFill>
                </a:ln>
                <a:solidFill>
                  <a:srgbClr val="14546D"/>
                </a:solidFill>
                <a:latin typeface="Calibri Light" panose="020F0302020204030204"/>
                <a:ea typeface="微软雅黑"/>
                <a:cs typeface="Consolas" pitchFamily="49" charset="0"/>
              </a:rPr>
              <a:t>01</a:t>
            </a:r>
            <a:r>
              <a:rPr lang="en-US" sz="874" dirty="0">
                <a:ln>
                  <a:solidFill>
                    <a:srgbClr val="000000">
                      <a:alpha val="0"/>
                    </a:srgbClr>
                  </a:solidFill>
                </a:ln>
                <a:solidFill>
                  <a:srgbClr val="14546D"/>
                </a:solidFill>
                <a:latin typeface="Calibri Light" panose="020F0302020204030204"/>
                <a:ea typeface="微软雅黑"/>
                <a:cs typeface="Calibri" pitchFamily="34" charset="0"/>
              </a:rPr>
              <a:t>01011100</a:t>
            </a:r>
            <a:r>
              <a:rPr lang="en-US" sz="874" dirty="0">
                <a:ln>
                  <a:solidFill>
                    <a:srgbClr val="000000">
                      <a:alpha val="0"/>
                    </a:srgbClr>
                  </a:solidFill>
                </a:ln>
                <a:solidFill>
                  <a:srgbClr val="14546D"/>
                </a:solidFill>
                <a:latin typeface="Calibri Light" panose="020F0302020204030204"/>
                <a:ea typeface="微软雅黑"/>
                <a:cs typeface="Consolas" pitchFamily="49" charset="0"/>
              </a:rPr>
              <a:t>10101010100010101000111010101001011010101011100101110001010010101010111001010101010001010100011</a:t>
            </a:r>
          </a:p>
        </p:txBody>
      </p:sp>
      <p:sp>
        <p:nvSpPr>
          <p:cNvPr id="1048620" name="椭圆 43"/>
          <p:cNvSpPr/>
          <p:nvPr/>
        </p:nvSpPr>
        <p:spPr>
          <a:xfrm>
            <a:off x="4520145" y="3960331"/>
            <a:ext cx="128500" cy="128500"/>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1" name="椭圆 44"/>
          <p:cNvSpPr/>
          <p:nvPr/>
        </p:nvSpPr>
        <p:spPr>
          <a:xfrm>
            <a:off x="4384470" y="4064847"/>
            <a:ext cx="135675" cy="135675"/>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2" name="椭圆 45"/>
          <p:cNvSpPr/>
          <p:nvPr/>
        </p:nvSpPr>
        <p:spPr>
          <a:xfrm>
            <a:off x="4234463" y="4193637"/>
            <a:ext cx="111133" cy="111133"/>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3" name="椭圆 46"/>
          <p:cNvSpPr/>
          <p:nvPr/>
        </p:nvSpPr>
        <p:spPr>
          <a:xfrm>
            <a:off x="3834277" y="3960330"/>
            <a:ext cx="109433" cy="109433"/>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4" name="椭圆 47"/>
          <p:cNvSpPr/>
          <p:nvPr/>
        </p:nvSpPr>
        <p:spPr>
          <a:xfrm>
            <a:off x="4088810" y="3920754"/>
            <a:ext cx="99438" cy="99438"/>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5" name="椭圆 48"/>
          <p:cNvSpPr/>
          <p:nvPr/>
        </p:nvSpPr>
        <p:spPr>
          <a:xfrm>
            <a:off x="4188247" y="3997011"/>
            <a:ext cx="117241" cy="117241"/>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6" name="椭圆 49"/>
          <p:cNvSpPr/>
          <p:nvPr/>
        </p:nvSpPr>
        <p:spPr>
          <a:xfrm>
            <a:off x="4505000" y="4065700"/>
            <a:ext cx="94817" cy="9481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7" name="椭圆 50"/>
          <p:cNvSpPr/>
          <p:nvPr/>
        </p:nvSpPr>
        <p:spPr>
          <a:xfrm>
            <a:off x="4587131" y="4092608"/>
            <a:ext cx="115087" cy="115087"/>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8" name="椭圆 51"/>
          <p:cNvSpPr/>
          <p:nvPr/>
        </p:nvSpPr>
        <p:spPr>
          <a:xfrm rot="11104600">
            <a:off x="4879152" y="4032260"/>
            <a:ext cx="81018" cy="81018"/>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29" name="椭圆 52"/>
          <p:cNvSpPr/>
          <p:nvPr/>
        </p:nvSpPr>
        <p:spPr>
          <a:xfrm rot="11104600">
            <a:off x="4491833" y="4230929"/>
            <a:ext cx="81018" cy="81018"/>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sp>
        <p:nvSpPr>
          <p:cNvPr id="1048630" name="椭圆 53"/>
          <p:cNvSpPr/>
          <p:nvPr/>
        </p:nvSpPr>
        <p:spPr>
          <a:xfrm rot="11104600">
            <a:off x="4778858" y="4081756"/>
            <a:ext cx="81018" cy="81018"/>
          </a:xfrm>
          <a:prstGeom prst="ellipse">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443682"/>
            <a:endParaRPr lang="zh-CN" altLang="en-US" sz="534">
              <a:solidFill>
                <a:prstClr val="white"/>
              </a:solidFill>
              <a:latin typeface="Calibri" panose="020F0502020204030204"/>
              <a:ea typeface="等线" panose="02010600030101010101" pitchFamily="2" charset="-122"/>
            </a:endParaRPr>
          </a:p>
        </p:txBody>
      </p:sp>
      <p:pic>
        <p:nvPicPr>
          <p:cNvPr id="2097157" name="Picture 8" descr="C:\Documents and Settings\Administrator\桌面\图片1.png"/>
          <p:cNvPicPr>
            <a:picLocks noChangeAspect="1" noChangeArrowheads="1"/>
          </p:cNvPicPr>
          <p:nvPr/>
        </p:nvPicPr>
        <p:blipFill>
          <a:blip r:embed="rId9"/>
          <a:srcRect/>
          <a:stretch>
            <a:fillRect/>
          </a:stretch>
        </p:blipFill>
        <p:spPr bwMode="auto">
          <a:xfrm>
            <a:off x="4817715" y="4381121"/>
            <a:ext cx="36973" cy="36203"/>
          </a:xfrm>
          <a:prstGeom prst="rect">
            <a:avLst/>
          </a:prstGeom>
          <a:noFill/>
          <a:ln>
            <a:noFill/>
          </a:ln>
        </p:spPr>
      </p:pic>
      <p:grpSp>
        <p:nvGrpSpPr>
          <p:cNvPr id="33" name="组合 24"/>
          <p:cNvGrpSpPr/>
          <p:nvPr/>
        </p:nvGrpSpPr>
        <p:grpSpPr>
          <a:xfrm>
            <a:off x="3757053" y="4105058"/>
            <a:ext cx="111236" cy="111832"/>
            <a:chOff x="8310959" y="101601"/>
            <a:chExt cx="369491" cy="371475"/>
          </a:xfrm>
          <a:noFill/>
        </p:grpSpPr>
        <p:sp>
          <p:nvSpPr>
            <p:cNvPr id="1048631" name="圆角矩形 56"/>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32" name="椭圆 57"/>
            <p:cNvSpPr/>
            <p:nvPr/>
          </p:nvSpPr>
          <p:spPr>
            <a:xfrm rot="427386">
              <a:off x="8409852" y="165619"/>
              <a:ext cx="143397" cy="161711"/>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33" name="椭圆 112"/>
            <p:cNvSpPr/>
            <p:nvPr/>
          </p:nvSpPr>
          <p:spPr>
            <a:xfrm>
              <a:off x="8360195" y="326657"/>
              <a:ext cx="275386" cy="146419"/>
            </a:xfrm>
            <a:custGeom>
              <a:avLst/>
              <a:gdLst/>
              <a:ahLst/>
              <a:cxn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grpSp>
      <p:grpSp>
        <p:nvGrpSpPr>
          <p:cNvPr id="34" name="组合 28"/>
          <p:cNvGrpSpPr/>
          <p:nvPr/>
        </p:nvGrpSpPr>
        <p:grpSpPr>
          <a:xfrm>
            <a:off x="3783772" y="4040425"/>
            <a:ext cx="147474" cy="146920"/>
            <a:chOff x="8737072" y="194959"/>
            <a:chExt cx="483128" cy="481316"/>
          </a:xfrm>
        </p:grpSpPr>
        <p:sp>
          <p:nvSpPr>
            <p:cNvPr id="1048634" name="椭圆 60"/>
            <p:cNvSpPr/>
            <p:nvPr/>
          </p:nvSpPr>
          <p:spPr>
            <a:xfrm>
              <a:off x="8737072" y="194959"/>
              <a:ext cx="325966" cy="32596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68" name="直接连接符 30"/>
            <p:cNvCxnSpPr>
              <a:cxnSpLocks/>
            </p:cNvCxnSpPr>
            <p:nvPr/>
          </p:nvCxnSpPr>
          <p:spPr>
            <a:xfrm>
              <a:off x="9018801" y="472242"/>
              <a:ext cx="201399" cy="2040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35" name="Freeform 13"/>
          <p:cNvSpPr>
            <a:spLocks noEditPoints="1"/>
          </p:cNvSpPr>
          <p:nvPr/>
        </p:nvSpPr>
        <p:spPr bwMode="auto">
          <a:xfrm>
            <a:off x="4595887" y="4169588"/>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vert="horz" wrap="square" lIns="59157" tIns="29578" rIns="59157" bIns="29578" numCol="1" anchor="t" anchorCtr="0" compatLnSpc="1">
            <a:prstTxWarp prst="textNoShape">
              <a:avLst/>
            </a:prstTxWarp>
          </a:bodyPr>
          <a:lstStyle/>
          <a:p>
            <a:pPr defTabSz="443682"/>
            <a:endParaRPr lang="zh-CN" altLang="en-US" sz="1165">
              <a:solidFill>
                <a:prstClr val="black"/>
              </a:solidFill>
              <a:latin typeface="Calibri" panose="020F0502020204030204"/>
              <a:ea typeface="等线" panose="02010600030101010101" pitchFamily="2" charset="-122"/>
            </a:endParaRPr>
          </a:p>
        </p:txBody>
      </p:sp>
      <p:grpSp>
        <p:nvGrpSpPr>
          <p:cNvPr id="35" name="组合 32"/>
          <p:cNvGrpSpPr/>
          <p:nvPr/>
        </p:nvGrpSpPr>
        <p:grpSpPr>
          <a:xfrm>
            <a:off x="5147713" y="4231355"/>
            <a:ext cx="126700" cy="126847"/>
            <a:chOff x="7502449" y="842952"/>
            <a:chExt cx="437654" cy="438161"/>
          </a:xfrm>
        </p:grpSpPr>
        <p:sp>
          <p:nvSpPr>
            <p:cNvPr id="1048636" name="椭圆 64"/>
            <p:cNvSpPr/>
            <p:nvPr/>
          </p:nvSpPr>
          <p:spPr>
            <a:xfrm>
              <a:off x="7502449" y="843458"/>
              <a:ext cx="437654" cy="43765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37" name="任意多边形 3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38" name="任意多边形 3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39" name="任意多边形 3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0" name="任意多边形 3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69" name="直接连接符 38"/>
            <p:cNvCxnSpPr>
              <a:cxnSpLocks/>
            </p:cNvCxnSpPr>
            <p:nvPr/>
          </p:nvCxnSpPr>
          <p:spPr>
            <a:xfrm>
              <a:off x="7507577" y="1061243"/>
              <a:ext cx="43151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41" name="圆角矩形 79"/>
          <p:cNvSpPr/>
          <p:nvPr/>
        </p:nvSpPr>
        <p:spPr>
          <a:xfrm>
            <a:off x="4460216" y="4154976"/>
            <a:ext cx="191999" cy="129959"/>
          </a:xfrm>
          <a:custGeom>
            <a:avLst/>
            <a:gdLst/>
            <a:ahLst/>
            <a:cxn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grpSp>
        <p:nvGrpSpPr>
          <p:cNvPr id="36" name="组合 40"/>
          <p:cNvGrpSpPr/>
          <p:nvPr/>
        </p:nvGrpSpPr>
        <p:grpSpPr>
          <a:xfrm>
            <a:off x="4808794" y="4172718"/>
            <a:ext cx="111236" cy="111832"/>
            <a:chOff x="8310959" y="101601"/>
            <a:chExt cx="369491" cy="371475"/>
          </a:xfrm>
          <a:noFill/>
        </p:grpSpPr>
        <p:sp>
          <p:nvSpPr>
            <p:cNvPr id="1048642" name="圆角矩形 108"/>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3" name="椭圆 109"/>
            <p:cNvSpPr/>
            <p:nvPr/>
          </p:nvSpPr>
          <p:spPr>
            <a:xfrm rot="427386">
              <a:off x="8409852" y="165619"/>
              <a:ext cx="143397" cy="161711"/>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4" name="椭圆 112"/>
            <p:cNvSpPr/>
            <p:nvPr/>
          </p:nvSpPr>
          <p:spPr>
            <a:xfrm>
              <a:off x="8360195" y="326657"/>
              <a:ext cx="275386" cy="146419"/>
            </a:xfrm>
            <a:custGeom>
              <a:avLst/>
              <a:gdLst/>
              <a:ahLst/>
              <a:cxn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grpSp>
      <p:grpSp>
        <p:nvGrpSpPr>
          <p:cNvPr id="37" name="组合 44"/>
          <p:cNvGrpSpPr/>
          <p:nvPr/>
        </p:nvGrpSpPr>
        <p:grpSpPr>
          <a:xfrm>
            <a:off x="4975284" y="3947745"/>
            <a:ext cx="147474" cy="146920"/>
            <a:chOff x="8737072" y="194959"/>
            <a:chExt cx="483128" cy="481316"/>
          </a:xfrm>
        </p:grpSpPr>
        <p:sp>
          <p:nvSpPr>
            <p:cNvPr id="1048645" name="椭圆 112"/>
            <p:cNvSpPr/>
            <p:nvPr/>
          </p:nvSpPr>
          <p:spPr>
            <a:xfrm>
              <a:off x="8737072" y="194959"/>
              <a:ext cx="325966" cy="32596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70" name="直接连接符 46"/>
            <p:cNvCxnSpPr>
              <a:cxnSpLocks/>
            </p:cNvCxnSpPr>
            <p:nvPr/>
          </p:nvCxnSpPr>
          <p:spPr>
            <a:xfrm>
              <a:off x="9018801" y="472242"/>
              <a:ext cx="201399" cy="2040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组合 47"/>
          <p:cNvGrpSpPr/>
          <p:nvPr/>
        </p:nvGrpSpPr>
        <p:grpSpPr>
          <a:xfrm>
            <a:off x="4105906" y="4158089"/>
            <a:ext cx="126700" cy="126847"/>
            <a:chOff x="7502449" y="842952"/>
            <a:chExt cx="437654" cy="438161"/>
          </a:xfrm>
        </p:grpSpPr>
        <p:sp>
          <p:nvSpPr>
            <p:cNvPr id="1048646" name="椭圆 115"/>
            <p:cNvSpPr/>
            <p:nvPr/>
          </p:nvSpPr>
          <p:spPr>
            <a:xfrm>
              <a:off x="7502449" y="843458"/>
              <a:ext cx="437654" cy="43765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7" name="任意多边形 49"/>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8" name="任意多边形 50"/>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49" name="任意多边形 51"/>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0" name="任意多边形 52"/>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71" name="直接连接符 53"/>
            <p:cNvCxnSpPr>
              <a:cxnSpLocks/>
            </p:cNvCxnSpPr>
            <p:nvPr/>
          </p:nvCxnSpPr>
          <p:spPr>
            <a:xfrm>
              <a:off x="7507577" y="1061243"/>
              <a:ext cx="43151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9" name="组合 54"/>
          <p:cNvGrpSpPr/>
          <p:nvPr/>
        </p:nvGrpSpPr>
        <p:grpSpPr>
          <a:xfrm>
            <a:off x="5010330" y="4195205"/>
            <a:ext cx="111236" cy="111832"/>
            <a:chOff x="8310959" y="101601"/>
            <a:chExt cx="369491" cy="371475"/>
          </a:xfrm>
          <a:noFill/>
        </p:grpSpPr>
        <p:sp>
          <p:nvSpPr>
            <p:cNvPr id="1048651" name="圆角矩形 122"/>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2" name="椭圆 123"/>
            <p:cNvSpPr/>
            <p:nvPr/>
          </p:nvSpPr>
          <p:spPr>
            <a:xfrm rot="427386">
              <a:off x="8409852" y="165619"/>
              <a:ext cx="143397" cy="161711"/>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3" name="椭圆 112"/>
            <p:cNvSpPr/>
            <p:nvPr/>
          </p:nvSpPr>
          <p:spPr>
            <a:xfrm>
              <a:off x="8360195" y="326657"/>
              <a:ext cx="275386" cy="146419"/>
            </a:xfrm>
            <a:custGeom>
              <a:avLst/>
              <a:gdLst/>
              <a:ahLst/>
              <a:cxn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grpSp>
      <p:sp>
        <p:nvSpPr>
          <p:cNvPr id="1048654" name="Freeform 13"/>
          <p:cNvSpPr>
            <a:spLocks noEditPoints="1"/>
          </p:cNvSpPr>
          <p:nvPr/>
        </p:nvSpPr>
        <p:spPr bwMode="auto">
          <a:xfrm>
            <a:off x="4541970" y="4143001"/>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vert="horz" wrap="square" lIns="59157" tIns="29578" rIns="59157" bIns="29578" numCol="1" anchor="t" anchorCtr="0" compatLnSpc="1">
            <a:prstTxWarp prst="textNoShape">
              <a:avLst/>
            </a:prstTxWarp>
          </a:bodyPr>
          <a:lstStyle/>
          <a:p>
            <a:pPr defTabSz="443682"/>
            <a:endParaRPr lang="zh-CN" altLang="en-US" sz="1165">
              <a:solidFill>
                <a:prstClr val="black"/>
              </a:solidFill>
              <a:latin typeface="Calibri" panose="020F0502020204030204"/>
              <a:ea typeface="等线" panose="02010600030101010101" pitchFamily="2" charset="-122"/>
            </a:endParaRPr>
          </a:p>
        </p:txBody>
      </p:sp>
      <p:grpSp>
        <p:nvGrpSpPr>
          <p:cNvPr id="40" name="组合 62"/>
          <p:cNvGrpSpPr/>
          <p:nvPr/>
        </p:nvGrpSpPr>
        <p:grpSpPr>
          <a:xfrm>
            <a:off x="4371032" y="4130154"/>
            <a:ext cx="126700" cy="126847"/>
            <a:chOff x="7502449" y="842952"/>
            <a:chExt cx="437654" cy="438161"/>
          </a:xfrm>
        </p:grpSpPr>
        <p:sp>
          <p:nvSpPr>
            <p:cNvPr id="1048655" name="椭圆 127"/>
            <p:cNvSpPr/>
            <p:nvPr/>
          </p:nvSpPr>
          <p:spPr>
            <a:xfrm>
              <a:off x="7502449" y="843458"/>
              <a:ext cx="437654" cy="43765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6" name="任意多边形 64"/>
            <p:cNvSpPr/>
            <p:nvPr/>
          </p:nvSpPr>
          <p:spPr>
            <a:xfrm>
              <a:off x="7583506"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7" name="任意多边形 65"/>
            <p:cNvSpPr/>
            <p:nvPr/>
          </p:nvSpPr>
          <p:spPr>
            <a:xfrm flipH="1">
              <a:off x="7733525" y="842952"/>
              <a:ext cx="12459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8" name="任意多边形 66"/>
            <p:cNvSpPr/>
            <p:nvPr/>
          </p:nvSpPr>
          <p:spPr>
            <a:xfrm>
              <a:off x="7671612"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59" name="任意多边形 67"/>
            <p:cNvSpPr/>
            <p:nvPr/>
          </p:nvSpPr>
          <p:spPr>
            <a:xfrm flipH="1">
              <a:off x="7726381" y="842952"/>
              <a:ext cx="45719" cy="438161"/>
            </a:xfrm>
            <a:custGeom>
              <a:avLst/>
              <a:gdLst>
                <a:gd name="connsiteX0" fmla="*/ 7144 w 7144"/>
                <a:gd name="connsiteY0" fmla="*/ 0 h 440531"/>
                <a:gd name="connsiteX1" fmla="*/ 0 w 7144"/>
                <a:gd name="connsiteY1" fmla="*/ 440531 h 440531"/>
                <a:gd name="connsiteX0" fmla="*/ 144094 w 144094"/>
                <a:gd name="connsiteY0" fmla="*/ 0 h 10000"/>
                <a:gd name="connsiteX1" fmla="*/ 134094 w 144094"/>
                <a:gd name="connsiteY1" fmla="*/ 10000 h 10000"/>
                <a:gd name="connsiteX0" fmla="*/ 186553 w 186553"/>
                <a:gd name="connsiteY0" fmla="*/ 0 h 10000"/>
                <a:gd name="connsiteX1" fmla="*/ 176553 w 186553"/>
                <a:gd name="connsiteY1" fmla="*/ 10000 h 10000"/>
                <a:gd name="connsiteX0" fmla="*/ 180965 w 180965"/>
                <a:gd name="connsiteY0" fmla="*/ 0 h 10000"/>
                <a:gd name="connsiteX1" fmla="*/ 170965 w 180965"/>
                <a:gd name="connsiteY1" fmla="*/ 10000 h 10000"/>
                <a:gd name="connsiteX0" fmla="*/ 168423 w 191756"/>
                <a:gd name="connsiteY0" fmla="*/ 0 h 9838"/>
                <a:gd name="connsiteX1" fmla="*/ 191756 w 191756"/>
                <a:gd name="connsiteY1" fmla="*/ 9838 h 9838"/>
                <a:gd name="connsiteX0" fmla="*/ 7517 w 8734"/>
                <a:gd name="connsiteY0" fmla="*/ 0 h 10000"/>
                <a:gd name="connsiteX1" fmla="*/ 8734 w 8734"/>
                <a:gd name="connsiteY1" fmla="*/ 10000 h 10000"/>
                <a:gd name="connsiteX0" fmla="*/ 8523 w 9916"/>
                <a:gd name="connsiteY0" fmla="*/ 0 h 10000"/>
                <a:gd name="connsiteX1" fmla="*/ 9916 w 9916"/>
                <a:gd name="connsiteY1" fmla="*/ 10000 h 10000"/>
                <a:gd name="connsiteX0" fmla="*/ 8595 w 10000"/>
                <a:gd name="connsiteY0" fmla="*/ 0 h 10110"/>
                <a:gd name="connsiteX1" fmla="*/ 10000 w 10000"/>
                <a:gd name="connsiteY1" fmla="*/ 10110 h 10110"/>
                <a:gd name="connsiteX0" fmla="*/ 9097 w 10502"/>
                <a:gd name="connsiteY0" fmla="*/ 0 h 10110"/>
                <a:gd name="connsiteX1" fmla="*/ 10502 w 10502"/>
                <a:gd name="connsiteY1" fmla="*/ 10110 h 10110"/>
              </a:gdLst>
              <a:ahLst/>
              <a:cxnLst>
                <a:cxn ang="0">
                  <a:pos x="connsiteX0" y="connsiteY0"/>
                </a:cxn>
                <a:cxn ang="0">
                  <a:pos x="connsiteX1" y="connsiteY1"/>
                </a:cxn>
              </a:cxnLst>
              <a:rect l="l" t="t" r="r" b="b"/>
              <a:pathLst>
                <a:path w="10502" h="10110">
                  <a:moveTo>
                    <a:pt x="9097" y="0"/>
                  </a:moveTo>
                  <a:cubicBezTo>
                    <a:pt x="-5756" y="2344"/>
                    <a:pt x="-337" y="9579"/>
                    <a:pt x="10502" y="1011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72" name="直接连接符 68"/>
            <p:cNvCxnSpPr>
              <a:cxnSpLocks/>
            </p:cNvCxnSpPr>
            <p:nvPr/>
          </p:nvCxnSpPr>
          <p:spPr>
            <a:xfrm>
              <a:off x="7507577" y="1061243"/>
              <a:ext cx="43151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69"/>
          <p:cNvGrpSpPr/>
          <p:nvPr/>
        </p:nvGrpSpPr>
        <p:grpSpPr>
          <a:xfrm>
            <a:off x="3887757" y="4113371"/>
            <a:ext cx="111236" cy="111832"/>
            <a:chOff x="8310959" y="101601"/>
            <a:chExt cx="369491" cy="371475"/>
          </a:xfrm>
          <a:noFill/>
        </p:grpSpPr>
        <p:sp>
          <p:nvSpPr>
            <p:cNvPr id="1048660" name="圆角矩形 134"/>
            <p:cNvSpPr/>
            <p:nvPr/>
          </p:nvSpPr>
          <p:spPr>
            <a:xfrm>
              <a:off x="8310959" y="101601"/>
              <a:ext cx="369491" cy="368300"/>
            </a:xfrm>
            <a:prstGeom prst="roundRect">
              <a:avLst>
                <a:gd name="adj" fmla="val 525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61" name="椭圆 135"/>
            <p:cNvSpPr/>
            <p:nvPr/>
          </p:nvSpPr>
          <p:spPr>
            <a:xfrm rot="427386">
              <a:off x="8409852" y="165619"/>
              <a:ext cx="143397" cy="161711"/>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62" name="椭圆 112"/>
            <p:cNvSpPr/>
            <p:nvPr/>
          </p:nvSpPr>
          <p:spPr>
            <a:xfrm>
              <a:off x="8360195" y="326657"/>
              <a:ext cx="275386" cy="146419"/>
            </a:xfrm>
            <a:custGeom>
              <a:avLst/>
              <a:gdLst/>
              <a:ahLst/>
              <a:cxnLst/>
              <a:rect l="l" t="t" r="r" b="b"/>
              <a:pathLst>
                <a:path w="275386" h="146419">
                  <a:moveTo>
                    <a:pt x="204352" y="328"/>
                  </a:moveTo>
                  <a:cubicBezTo>
                    <a:pt x="214388" y="1670"/>
                    <a:pt x="225967" y="7261"/>
                    <a:pt x="239415" y="20391"/>
                  </a:cubicBezTo>
                  <a:cubicBezTo>
                    <a:pt x="262019" y="53367"/>
                    <a:pt x="275062" y="97732"/>
                    <a:pt x="275386" y="146419"/>
                  </a:cubicBezTo>
                  <a:lnTo>
                    <a:pt x="0" y="146419"/>
                  </a:lnTo>
                  <a:cubicBezTo>
                    <a:pt x="343" y="94948"/>
                    <a:pt x="14900" y="48308"/>
                    <a:pt x="38947" y="14251"/>
                  </a:cubicBezTo>
                  <a:cubicBezTo>
                    <a:pt x="72400" y="-1277"/>
                    <a:pt x="79941" y="50235"/>
                    <a:pt x="117055" y="37674"/>
                  </a:cubicBezTo>
                  <a:cubicBezTo>
                    <a:pt x="154758" y="38170"/>
                    <a:pt x="171067" y="-4121"/>
                    <a:pt x="204352" y="328"/>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grpSp>
      <p:grpSp>
        <p:nvGrpSpPr>
          <p:cNvPr id="42" name="组合 73"/>
          <p:cNvGrpSpPr/>
          <p:nvPr/>
        </p:nvGrpSpPr>
        <p:grpSpPr>
          <a:xfrm>
            <a:off x="4114466" y="4049407"/>
            <a:ext cx="147474" cy="146920"/>
            <a:chOff x="8737072" y="194959"/>
            <a:chExt cx="483128" cy="481316"/>
          </a:xfrm>
        </p:grpSpPr>
        <p:sp>
          <p:nvSpPr>
            <p:cNvPr id="1048663" name="椭圆 138"/>
            <p:cNvSpPr/>
            <p:nvPr/>
          </p:nvSpPr>
          <p:spPr>
            <a:xfrm>
              <a:off x="8737072" y="194959"/>
              <a:ext cx="325966" cy="32596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cxnSp>
          <p:nvCxnSpPr>
            <p:cNvPr id="3145773" name="直接连接符 75"/>
            <p:cNvCxnSpPr>
              <a:cxnSpLocks/>
            </p:cNvCxnSpPr>
            <p:nvPr/>
          </p:nvCxnSpPr>
          <p:spPr>
            <a:xfrm>
              <a:off x="9018801" y="472242"/>
              <a:ext cx="201399" cy="20403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8664" name="Freeform 13"/>
          <p:cNvSpPr>
            <a:spLocks noEditPoints="1"/>
          </p:cNvSpPr>
          <p:nvPr/>
        </p:nvSpPr>
        <p:spPr bwMode="auto">
          <a:xfrm>
            <a:off x="3618541" y="4084121"/>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vert="horz" wrap="square" lIns="59157" tIns="29578" rIns="59157" bIns="29578" numCol="1" anchor="t" anchorCtr="0" compatLnSpc="1">
            <a:prstTxWarp prst="textNoShape">
              <a:avLst/>
            </a:prstTxWarp>
          </a:bodyPr>
          <a:lstStyle/>
          <a:p>
            <a:pPr defTabSz="443682"/>
            <a:endParaRPr lang="zh-CN" altLang="en-US" sz="1165">
              <a:solidFill>
                <a:prstClr val="black"/>
              </a:solidFill>
              <a:latin typeface="Calibri" panose="020F0502020204030204"/>
              <a:ea typeface="等线" panose="02010600030101010101" pitchFamily="2" charset="-122"/>
            </a:endParaRPr>
          </a:p>
        </p:txBody>
      </p:sp>
      <p:sp>
        <p:nvSpPr>
          <p:cNvPr id="1048665" name="圆角矩形 79"/>
          <p:cNvSpPr/>
          <p:nvPr/>
        </p:nvSpPr>
        <p:spPr>
          <a:xfrm>
            <a:off x="5196835" y="3989333"/>
            <a:ext cx="191999" cy="129959"/>
          </a:xfrm>
          <a:custGeom>
            <a:avLst/>
            <a:gdLst/>
            <a:ahLst/>
            <a:cxnLst/>
            <a:rect l="l" t="t" r="r" b="b"/>
            <a:pathLst>
              <a:path w="483395" h="327199">
                <a:moveTo>
                  <a:pt x="198362" y="0"/>
                </a:moveTo>
                <a:cubicBezTo>
                  <a:pt x="252395" y="0"/>
                  <a:pt x="297971" y="36211"/>
                  <a:pt x="310225" y="86240"/>
                </a:cubicBezTo>
                <a:cubicBezTo>
                  <a:pt x="314675" y="83816"/>
                  <a:pt x="319566" y="83344"/>
                  <a:pt x="324568" y="83344"/>
                </a:cubicBezTo>
                <a:cubicBezTo>
                  <a:pt x="367570" y="83344"/>
                  <a:pt x="402430" y="118204"/>
                  <a:pt x="402430" y="161206"/>
                </a:cubicBezTo>
                <a:lnTo>
                  <a:pt x="400647" y="170037"/>
                </a:lnTo>
                <a:lnTo>
                  <a:pt x="404814" y="170037"/>
                </a:lnTo>
                <a:cubicBezTo>
                  <a:pt x="448213" y="170037"/>
                  <a:pt x="483395" y="205219"/>
                  <a:pt x="483395" y="248618"/>
                </a:cubicBezTo>
                <a:lnTo>
                  <a:pt x="483394" y="248618"/>
                </a:lnTo>
                <a:cubicBezTo>
                  <a:pt x="483394" y="292017"/>
                  <a:pt x="448212" y="327199"/>
                  <a:pt x="404813" y="327199"/>
                </a:cubicBezTo>
                <a:lnTo>
                  <a:pt x="78581" y="327198"/>
                </a:lnTo>
                <a:cubicBezTo>
                  <a:pt x="35182" y="327198"/>
                  <a:pt x="1" y="292016"/>
                  <a:pt x="0" y="248618"/>
                </a:cubicBezTo>
                <a:cubicBezTo>
                  <a:pt x="1" y="205219"/>
                  <a:pt x="35182" y="170037"/>
                  <a:pt x="78581" y="170037"/>
                </a:cubicBezTo>
                <a:lnTo>
                  <a:pt x="93113" y="170037"/>
                </a:lnTo>
                <a:cubicBezTo>
                  <a:pt x="84369" y="154787"/>
                  <a:pt x="80018" y="137073"/>
                  <a:pt x="80018" y="118344"/>
                </a:cubicBezTo>
                <a:cubicBezTo>
                  <a:pt x="80018" y="52984"/>
                  <a:pt x="133002" y="0"/>
                  <a:pt x="198362" y="0"/>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1165">
              <a:solidFill>
                <a:prstClr val="white"/>
              </a:solidFill>
              <a:latin typeface="Calibri" panose="020F0502020204030204"/>
              <a:ea typeface="等线" panose="02010600030101010101" pitchFamily="2" charset="-122"/>
            </a:endParaRPr>
          </a:p>
        </p:txBody>
      </p:sp>
      <p:sp>
        <p:nvSpPr>
          <p:cNvPr id="1048666" name="Freeform 13"/>
          <p:cNvSpPr>
            <a:spLocks noEditPoints="1"/>
          </p:cNvSpPr>
          <p:nvPr/>
        </p:nvSpPr>
        <p:spPr bwMode="auto">
          <a:xfrm>
            <a:off x="5236454" y="4000425"/>
            <a:ext cx="144165" cy="147959"/>
          </a:xfrm>
          <a:custGeom>
            <a:avLst/>
            <a:gdLst>
              <a:gd name="T0" fmla="*/ 173 w 236"/>
              <a:gd name="T1" fmla="*/ 230 h 242"/>
              <a:gd name="T2" fmla="*/ 109 w 236"/>
              <a:gd name="T3" fmla="*/ 242 h 242"/>
              <a:gd name="T4" fmla="*/ 0 w 236"/>
              <a:gd name="T5" fmla="*/ 133 h 242"/>
              <a:gd name="T6" fmla="*/ 131 w 236"/>
              <a:gd name="T7" fmla="*/ 0 h 242"/>
              <a:gd name="T8" fmla="*/ 236 w 236"/>
              <a:gd name="T9" fmla="*/ 101 h 242"/>
              <a:gd name="T10" fmla="*/ 170 w 236"/>
              <a:gd name="T11" fmla="*/ 184 h 242"/>
              <a:gd name="T12" fmla="*/ 140 w 236"/>
              <a:gd name="T13" fmla="*/ 157 h 242"/>
              <a:gd name="T14" fmla="*/ 139 w 236"/>
              <a:gd name="T15" fmla="*/ 157 h 242"/>
              <a:gd name="T16" fmla="*/ 94 w 236"/>
              <a:gd name="T17" fmla="*/ 184 h 242"/>
              <a:gd name="T18" fmla="*/ 55 w 236"/>
              <a:gd name="T19" fmla="*/ 138 h 242"/>
              <a:gd name="T20" fmla="*/ 137 w 236"/>
              <a:gd name="T21" fmla="*/ 57 h 242"/>
              <a:gd name="T22" fmla="*/ 178 w 236"/>
              <a:gd name="T23" fmla="*/ 66 h 242"/>
              <a:gd name="T24" fmla="*/ 168 w 236"/>
              <a:gd name="T25" fmla="*/ 130 h 242"/>
              <a:gd name="T26" fmla="*/ 176 w 236"/>
              <a:gd name="T27" fmla="*/ 161 h 242"/>
              <a:gd name="T28" fmla="*/ 210 w 236"/>
              <a:gd name="T29" fmla="*/ 102 h 242"/>
              <a:gd name="T30" fmla="*/ 127 w 236"/>
              <a:gd name="T31" fmla="*/ 21 h 242"/>
              <a:gd name="T32" fmla="*/ 27 w 236"/>
              <a:gd name="T33" fmla="*/ 130 h 242"/>
              <a:gd name="T34" fmla="*/ 116 w 236"/>
              <a:gd name="T35" fmla="*/ 221 h 242"/>
              <a:gd name="T36" fmla="*/ 167 w 236"/>
              <a:gd name="T37" fmla="*/ 210 h 242"/>
              <a:gd name="T38" fmla="*/ 173 w 236"/>
              <a:gd name="T39" fmla="*/ 230 h 242"/>
              <a:gd name="T40" fmla="*/ 142 w 236"/>
              <a:gd name="T41" fmla="*/ 86 h 242"/>
              <a:gd name="T42" fmla="*/ 131 w 236"/>
              <a:gd name="T43" fmla="*/ 85 h 242"/>
              <a:gd name="T44" fmla="*/ 90 w 236"/>
              <a:gd name="T45" fmla="*/ 134 h 242"/>
              <a:gd name="T46" fmla="*/ 108 w 236"/>
              <a:gd name="T47" fmla="*/ 156 h 242"/>
              <a:gd name="T48" fmla="*/ 137 w 236"/>
              <a:gd name="T49" fmla="*/ 119 h 242"/>
              <a:gd name="T50" fmla="*/ 142 w 236"/>
              <a:gd name="T51" fmla="*/ 8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242">
                <a:moveTo>
                  <a:pt x="173" y="230"/>
                </a:moveTo>
                <a:cubicBezTo>
                  <a:pt x="152" y="239"/>
                  <a:pt x="134" y="242"/>
                  <a:pt x="109" y="242"/>
                </a:cubicBezTo>
                <a:cubicBezTo>
                  <a:pt x="51" y="242"/>
                  <a:pt x="0" y="201"/>
                  <a:pt x="0" y="133"/>
                </a:cubicBezTo>
                <a:cubicBezTo>
                  <a:pt x="0" y="62"/>
                  <a:pt x="52" y="0"/>
                  <a:pt x="131" y="0"/>
                </a:cubicBezTo>
                <a:cubicBezTo>
                  <a:pt x="192" y="0"/>
                  <a:pt x="236" y="42"/>
                  <a:pt x="236" y="101"/>
                </a:cubicBezTo>
                <a:cubicBezTo>
                  <a:pt x="236" y="152"/>
                  <a:pt x="207" y="184"/>
                  <a:pt x="170" y="184"/>
                </a:cubicBezTo>
                <a:cubicBezTo>
                  <a:pt x="154" y="184"/>
                  <a:pt x="142" y="175"/>
                  <a:pt x="140" y="157"/>
                </a:cubicBezTo>
                <a:cubicBezTo>
                  <a:pt x="139" y="157"/>
                  <a:pt x="139" y="157"/>
                  <a:pt x="139" y="157"/>
                </a:cubicBezTo>
                <a:cubicBezTo>
                  <a:pt x="128" y="174"/>
                  <a:pt x="113" y="184"/>
                  <a:pt x="94" y="184"/>
                </a:cubicBezTo>
                <a:cubicBezTo>
                  <a:pt x="72" y="184"/>
                  <a:pt x="55" y="167"/>
                  <a:pt x="55" y="138"/>
                </a:cubicBezTo>
                <a:cubicBezTo>
                  <a:pt x="55" y="95"/>
                  <a:pt x="87" y="57"/>
                  <a:pt x="137" y="57"/>
                </a:cubicBezTo>
                <a:cubicBezTo>
                  <a:pt x="152" y="57"/>
                  <a:pt x="169" y="61"/>
                  <a:pt x="178" y="66"/>
                </a:cubicBezTo>
                <a:cubicBezTo>
                  <a:pt x="168" y="130"/>
                  <a:pt x="168" y="130"/>
                  <a:pt x="168" y="130"/>
                </a:cubicBezTo>
                <a:cubicBezTo>
                  <a:pt x="164" y="151"/>
                  <a:pt x="167" y="160"/>
                  <a:pt x="176" y="161"/>
                </a:cubicBezTo>
                <a:cubicBezTo>
                  <a:pt x="191" y="161"/>
                  <a:pt x="210" y="142"/>
                  <a:pt x="210" y="102"/>
                </a:cubicBezTo>
                <a:cubicBezTo>
                  <a:pt x="210" y="56"/>
                  <a:pt x="181" y="21"/>
                  <a:pt x="127" y="21"/>
                </a:cubicBezTo>
                <a:cubicBezTo>
                  <a:pt x="74" y="21"/>
                  <a:pt x="27" y="63"/>
                  <a:pt x="27" y="130"/>
                </a:cubicBezTo>
                <a:cubicBezTo>
                  <a:pt x="27" y="188"/>
                  <a:pt x="64" y="221"/>
                  <a:pt x="116" y="221"/>
                </a:cubicBezTo>
                <a:cubicBezTo>
                  <a:pt x="134" y="221"/>
                  <a:pt x="153" y="217"/>
                  <a:pt x="167" y="210"/>
                </a:cubicBezTo>
                <a:lnTo>
                  <a:pt x="173" y="230"/>
                </a:lnTo>
                <a:close/>
                <a:moveTo>
                  <a:pt x="142" y="86"/>
                </a:moveTo>
                <a:cubicBezTo>
                  <a:pt x="139" y="85"/>
                  <a:pt x="135" y="85"/>
                  <a:pt x="131" y="85"/>
                </a:cubicBezTo>
                <a:cubicBezTo>
                  <a:pt x="108" y="85"/>
                  <a:pt x="90" y="107"/>
                  <a:pt x="90" y="134"/>
                </a:cubicBezTo>
                <a:cubicBezTo>
                  <a:pt x="90" y="147"/>
                  <a:pt x="96" y="156"/>
                  <a:pt x="108" y="156"/>
                </a:cubicBezTo>
                <a:cubicBezTo>
                  <a:pt x="120" y="156"/>
                  <a:pt x="134" y="139"/>
                  <a:pt x="137" y="119"/>
                </a:cubicBezTo>
                <a:lnTo>
                  <a:pt x="142" y="86"/>
                </a:lnTo>
                <a:close/>
              </a:path>
            </a:pathLst>
          </a:custGeom>
          <a:noFill/>
          <a:ln w="3175">
            <a:solidFill>
              <a:schemeClr val="bg1"/>
            </a:solidFill>
            <a:round/>
            <a:headEnd/>
            <a:tailEnd/>
          </a:ln>
        </p:spPr>
        <p:txBody>
          <a:bodyPr vert="horz" wrap="square" lIns="59157" tIns="29578" rIns="59157" bIns="29578" numCol="1" anchor="t" anchorCtr="0" compatLnSpc="1">
            <a:prstTxWarp prst="textNoShape">
              <a:avLst/>
            </a:prstTxWarp>
          </a:bodyPr>
          <a:lstStyle/>
          <a:p>
            <a:pPr defTabSz="443682"/>
            <a:endParaRPr lang="zh-CN" altLang="en-US" sz="1165">
              <a:solidFill>
                <a:prstClr val="black"/>
              </a:solidFill>
              <a:latin typeface="Calibri" panose="020F0502020204030204"/>
              <a:ea typeface="等线" panose="02010600030101010101" pitchFamily="2" charset="-122"/>
            </a:endParaRPr>
          </a:p>
        </p:txBody>
      </p:sp>
      <p:sp>
        <p:nvSpPr>
          <p:cNvPr id="1048667" name="圆角矩形 143"/>
          <p:cNvSpPr/>
          <p:nvPr/>
        </p:nvSpPr>
        <p:spPr>
          <a:xfrm rot="10800000" flipH="1" flipV="1">
            <a:off x="2901129" y="3876445"/>
            <a:ext cx="2606975" cy="579474"/>
          </a:xfrm>
          <a:prstGeom prst="roundRect">
            <a:avLst>
              <a:gd name="adj" fmla="val 6518"/>
            </a:avLst>
          </a:prstGeom>
          <a:gradFill flip="none" rotWithShape="1">
            <a:gsLst>
              <a:gs pos="0">
                <a:srgbClr val="CCCCCC"/>
              </a:gs>
              <a:gs pos="100000">
                <a:srgbClr val="FCFCFC"/>
              </a:gs>
            </a:gsLst>
            <a:lin ang="7200000" scaled="0"/>
          </a:gradFill>
          <a:ln w="12700">
            <a:gradFill>
              <a:gsLst>
                <a:gs pos="0">
                  <a:schemeClr val="bg1"/>
                </a:gs>
                <a:gs pos="89000">
                  <a:schemeClr val="bg1">
                    <a:lumMod val="85000"/>
                  </a:schemeClr>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43682"/>
            <a:endParaRPr lang="zh-CN" altLang="en-US" sz="776">
              <a:solidFill>
                <a:srgbClr val="0B3B57"/>
              </a:solidFill>
              <a:latin typeface="Calibri" panose="020F0502020204030204"/>
              <a:ea typeface="等线" panose="02010600030101010101" pitchFamily="2" charset="-122"/>
            </a:endParaRPr>
          </a:p>
        </p:txBody>
      </p:sp>
      <p:sp>
        <p:nvSpPr>
          <p:cNvPr id="1048668" name="TextBox 66"/>
          <p:cNvSpPr txBox="1"/>
          <p:nvPr/>
        </p:nvSpPr>
        <p:spPr>
          <a:xfrm>
            <a:off x="3008001" y="3969592"/>
            <a:ext cx="1628875" cy="461665"/>
          </a:xfrm>
          <a:prstGeom prst="rect">
            <a:avLst/>
          </a:prstGeom>
          <a:noFill/>
        </p:spPr>
        <p:txBody>
          <a:bodyPr wrap="square" rtlCol="0">
            <a:spAutoFit/>
          </a:bodyPr>
          <a:lstStyle/>
          <a:p>
            <a:pPr defTabSz="443682"/>
            <a:r>
              <a:rPr lang="en-US" altLang="zh-CN" sz="2400" dirty="0">
                <a:solidFill>
                  <a:srgbClr val="326A82"/>
                </a:solidFill>
                <a:latin typeface="Impact" pitchFamily="34" charset="0"/>
                <a:ea typeface="等线" panose="02010600030101010101" pitchFamily="2" charset="-122"/>
              </a:rPr>
              <a:t>arkDelphi</a:t>
            </a:r>
            <a:endParaRPr lang="zh-CN" altLang="en-US" sz="2400" dirty="0">
              <a:solidFill>
                <a:srgbClr val="326A82"/>
              </a:solidFill>
              <a:latin typeface="Impact" pitchFamily="34" charset="0"/>
              <a:ea typeface="等线" panose="02010600030101010101" pitchFamily="2" charset="-122"/>
            </a:endParaRPr>
          </a:p>
        </p:txBody>
      </p:sp>
      <p:grpSp>
        <p:nvGrpSpPr>
          <p:cNvPr id="43" name="组合 6"/>
          <p:cNvGrpSpPr/>
          <p:nvPr/>
        </p:nvGrpSpPr>
        <p:grpSpPr>
          <a:xfrm>
            <a:off x="4355982" y="3876445"/>
            <a:ext cx="1823449" cy="598686"/>
            <a:chOff x="6470679" y="2740893"/>
            <a:chExt cx="2129539" cy="1233877"/>
          </a:xfrm>
          <a:effectLst>
            <a:outerShdw blurRad="50800" dist="38100" dir="10800000" algn="r" rotWithShape="0">
              <a:prstClr val="black">
                <a:alpha val="40000"/>
              </a:prstClr>
            </a:outerShdw>
          </a:effectLst>
        </p:grpSpPr>
        <p:sp>
          <p:nvSpPr>
            <p:cNvPr id="1048669" name="圆角矩形 146"/>
            <p:cNvSpPr/>
            <p:nvPr/>
          </p:nvSpPr>
          <p:spPr>
            <a:xfrm>
              <a:off x="6644070" y="2740893"/>
              <a:ext cx="1956148" cy="1210223"/>
            </a:xfrm>
            <a:prstGeom prst="roundRect">
              <a:avLst>
                <a:gd name="adj" fmla="val 5011"/>
              </a:avLst>
            </a:prstGeom>
            <a:solidFill>
              <a:srgbClr val="326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3682"/>
              <a:r>
                <a:rPr lang="zh-CN" altLang="en-US" sz="1600" b="1" dirty="0">
                  <a:solidFill>
                    <a:prstClr val="white"/>
                  </a:solidFill>
                  <a:latin typeface="Lantinghei SC Demibold" charset="-122"/>
                  <a:ea typeface="Lantinghei SC Demibold" charset="-122"/>
                  <a:cs typeface="Lantinghei SC Demibold" charset="-122"/>
                </a:rPr>
                <a:t>元宇宙架构平台</a:t>
              </a:r>
            </a:p>
          </p:txBody>
        </p:sp>
        <p:sp>
          <p:nvSpPr>
            <p:cNvPr id="1048670" name="矩形 148"/>
            <p:cNvSpPr/>
            <p:nvPr/>
          </p:nvSpPr>
          <p:spPr>
            <a:xfrm>
              <a:off x="6470679" y="2768636"/>
              <a:ext cx="380726" cy="1206134"/>
            </a:xfrm>
            <a:prstGeom prst="rect">
              <a:avLst/>
            </a:prstGeom>
            <a:noFill/>
          </p:spPr>
          <p:txBody>
            <a:bodyPr wrap="none">
              <a:spAutoFit/>
            </a:bodyPr>
            <a:lstStyle/>
            <a:p>
              <a:pPr defTabSz="443682"/>
              <a:endParaRPr lang="zh-CN" altLang="en-US" sz="3203" dirty="0">
                <a:solidFill>
                  <a:prstClr val="white"/>
                </a:solidFill>
                <a:latin typeface="Impact" pitchFamily="34" charset="0"/>
                <a:ea typeface="等线" panose="02010600030101010101" pitchFamily="2" charset="-122"/>
              </a:endParaRPr>
            </a:p>
          </p:txBody>
        </p:sp>
      </p:grpSp>
      <p:pic>
        <p:nvPicPr>
          <p:cNvPr id="155" name="图片 1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0534" y="72473"/>
            <a:ext cx="1342960" cy="1426513"/>
          </a:xfrm>
          <a:prstGeom prst="rect">
            <a:avLst/>
          </a:prstGeom>
          <a:effectLst>
            <a:outerShdw blurRad="50800" dist="38100" dir="2700000" algn="tl" rotWithShape="0">
              <a:prstClr val="black">
                <a:alpha val="40000"/>
              </a:prstClr>
            </a:outerShdw>
          </a:effectLst>
        </p:spPr>
      </p:pic>
      <p:pic>
        <p:nvPicPr>
          <p:cNvPr id="3" name="背景音乐@天堂征服者.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641140" y="292399"/>
            <a:ext cx="812800" cy="812800"/>
          </a:xfrm>
          <a:prstGeom prst="rect">
            <a:avLst/>
          </a:prstGeom>
        </p:spPr>
      </p:pic>
      <p:pic>
        <p:nvPicPr>
          <p:cNvPr id="156" name="图片 155">
            <a:extLst>
              <a:ext uri="{FF2B5EF4-FFF2-40B4-BE49-F238E27FC236}">
                <a16:creationId xmlns:a16="http://schemas.microsoft.com/office/drawing/2014/main" id="{0122E96F-FEE3-944B-8F85-4BEBD00D2F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8356" y="2590755"/>
            <a:ext cx="1516300" cy="1516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advClick="0" advTm="0">
        <p14:vortex dir="r"/>
        <p:sndAc>
          <p:stSnd>
            <p:snd r:embed="rId5" name="Applause"/>
          </p:stSnd>
        </p:sndAc>
      </p:transition>
    </mc:Choice>
    <mc:Fallback xmlns="">
      <p:transition spd="slow" advClick="0" advTm="0">
        <p:fade/>
        <p:sndAc>
          <p:stSnd>
            <p:snd r:embed="rId13" name="Applause"/>
          </p:stSnd>
        </p:sndAc>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97152"/>
                                        </p:tgtEl>
                                        <p:attrNameLst>
                                          <p:attrName>style.visibility</p:attrName>
                                        </p:attrNameLst>
                                      </p:cBhvr>
                                      <p:to>
                                        <p:strVal val="visible"/>
                                      </p:to>
                                    </p:set>
                                    <p:animEffect transition="in" filter="wipe(up)">
                                      <p:cBhvr>
                                        <p:cTn id="7" dur="500"/>
                                        <p:tgtEl>
                                          <p:spTgt spid="209715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097155"/>
                                        </p:tgtEl>
                                        <p:attrNameLst>
                                          <p:attrName>style.visibility</p:attrName>
                                        </p:attrNameLst>
                                      </p:cBhvr>
                                      <p:to>
                                        <p:strVal val="visible"/>
                                      </p:to>
                                    </p:set>
                                    <p:animEffect transition="in" filter="fade">
                                      <p:cBhvr>
                                        <p:cTn id="11" dur="1000"/>
                                        <p:tgtEl>
                                          <p:spTgt spid="2097155"/>
                                        </p:tgtEl>
                                      </p:cBhvr>
                                    </p:animEffect>
                                    <p:anim calcmode="lin" valueType="num">
                                      <p:cBhvr>
                                        <p:cTn id="12" dur="1000" fill="hold"/>
                                        <p:tgtEl>
                                          <p:spTgt spid="2097155"/>
                                        </p:tgtEl>
                                        <p:attrNameLst>
                                          <p:attrName>ppt_x</p:attrName>
                                        </p:attrNameLst>
                                      </p:cBhvr>
                                      <p:tavLst>
                                        <p:tav tm="0">
                                          <p:val>
                                            <p:strVal val="#ppt_x"/>
                                          </p:val>
                                        </p:tav>
                                        <p:tav tm="100000">
                                          <p:val>
                                            <p:strVal val="#ppt_x"/>
                                          </p:val>
                                        </p:tav>
                                      </p:tavLst>
                                    </p:anim>
                                    <p:anim calcmode="lin" valueType="num">
                                      <p:cBhvr>
                                        <p:cTn id="13" dur="1000" fill="hold"/>
                                        <p:tgtEl>
                                          <p:spTgt spid="2097155"/>
                                        </p:tgtEl>
                                        <p:attrNameLst>
                                          <p:attrName>ppt_y</p:attrName>
                                        </p:attrNameLst>
                                      </p:cBhvr>
                                      <p:tavLst>
                                        <p:tav tm="0">
                                          <p:val>
                                            <p:strVal val="#ppt_y+.1"/>
                                          </p:val>
                                        </p:tav>
                                        <p:tav tm="100000">
                                          <p:val>
                                            <p:strVal val="#ppt_y"/>
                                          </p:val>
                                        </p:tav>
                                      </p:tavLst>
                                    </p:anim>
                                  </p:childTnLst>
                                </p:cTn>
                              </p:par>
                              <p:par>
                                <p:cTn id="14" presetID="38" presetClass="entr" presetSubtype="0" accel="50000" fill="hold" grpId="0" nodeType="withEffect">
                                  <p:stCondLst>
                                    <p:cond delay="0"/>
                                  </p:stCondLst>
                                  <p:iterate type="lt">
                                    <p:tmPct val="50000"/>
                                  </p:iterate>
                                  <p:childTnLst>
                                    <p:set>
                                      <p:cBhvr>
                                        <p:cTn id="15" dur="1" fill="hold">
                                          <p:stCondLst>
                                            <p:cond delay="0"/>
                                          </p:stCondLst>
                                        </p:cTn>
                                        <p:tgtEl>
                                          <p:spTgt spid="1048588"/>
                                        </p:tgtEl>
                                        <p:attrNameLst>
                                          <p:attrName>style.visibility</p:attrName>
                                        </p:attrNameLst>
                                      </p:cBhvr>
                                      <p:to>
                                        <p:strVal val="visible"/>
                                      </p:to>
                                    </p:set>
                                    <p:set>
                                      <p:cBhvr>
                                        <p:cTn id="16" dur="114" fill="hold">
                                          <p:stCondLst>
                                            <p:cond delay="0"/>
                                          </p:stCondLst>
                                        </p:cTn>
                                        <p:tgtEl>
                                          <p:spTgt spid="1048588"/>
                                        </p:tgtEl>
                                        <p:attrNameLst>
                                          <p:attrName>style.rotation</p:attrName>
                                        </p:attrNameLst>
                                      </p:cBhvr>
                                      <p:to>
                                        <p:strVal val="-45.0"/>
                                      </p:to>
                                    </p:set>
                                    <p:anim calcmode="lin" valueType="num">
                                      <p:cBhvr>
                                        <p:cTn id="17" dur="114" fill="hold">
                                          <p:stCondLst>
                                            <p:cond delay="114"/>
                                          </p:stCondLst>
                                        </p:cTn>
                                        <p:tgtEl>
                                          <p:spTgt spid="1048588"/>
                                        </p:tgtEl>
                                        <p:attrNameLst>
                                          <p:attrName>style.rotation</p:attrName>
                                        </p:attrNameLst>
                                      </p:cBhvr>
                                      <p:tavLst>
                                        <p:tav tm="0">
                                          <p:val>
                                            <p:fltVal val="-45"/>
                                          </p:val>
                                        </p:tav>
                                        <p:tav tm="69900">
                                          <p:val>
                                            <p:fltVal val="45"/>
                                          </p:val>
                                        </p:tav>
                                        <p:tav tm="100000">
                                          <p:val>
                                            <p:fltVal val="0"/>
                                          </p:val>
                                        </p:tav>
                                      </p:tavLst>
                                    </p:anim>
                                    <p:anim calcmode="lin" valueType="num">
                                      <p:cBhvr>
                                        <p:cTn id="18" dur="114" fill="hold">
                                          <p:stCondLst>
                                            <p:cond delay="0"/>
                                          </p:stCondLst>
                                        </p:cTn>
                                        <p:tgtEl>
                                          <p:spTgt spid="1048588"/>
                                        </p:tgtEl>
                                        <p:attrNameLst>
                                          <p:attrName>ppt_y</p:attrName>
                                        </p:attrNameLst>
                                      </p:cBhvr>
                                      <p:tavLst>
                                        <p:tav tm="0">
                                          <p:val>
                                            <p:strVal val="#ppt_y-1"/>
                                          </p:val>
                                        </p:tav>
                                        <p:tav tm="100000">
                                          <p:val>
                                            <p:strVal val="#ppt_y-(0.354*#ppt_w-0.172*#ppt_h)"/>
                                          </p:val>
                                        </p:tav>
                                      </p:tavLst>
                                    </p:anim>
                                    <p:anim calcmode="lin" valueType="num">
                                      <p:cBhvr>
                                        <p:cTn id="19" dur="39" decel="50000" autoRev="1" fill="hold">
                                          <p:stCondLst>
                                            <p:cond delay="114"/>
                                          </p:stCondLst>
                                        </p:cTn>
                                        <p:tgtEl>
                                          <p:spTgt spid="1048588"/>
                                        </p:tgtEl>
                                        <p:attrNameLst>
                                          <p:attrName>ppt_y</p:attrName>
                                        </p:attrNameLst>
                                      </p:cBhvr>
                                      <p:tavLst>
                                        <p:tav tm="0">
                                          <p:val>
                                            <p:strVal val="#ppt_y-(0.354*#ppt_w-0.172*#ppt_h)"/>
                                          </p:val>
                                        </p:tav>
                                        <p:tav tm="100000">
                                          <p:val>
                                            <p:strVal val="#ppt_y-(0.354*#ppt_w-0.172*#ppt_h)-#ppt_h/2"/>
                                          </p:val>
                                        </p:tav>
                                      </p:tavLst>
                                    </p:anim>
                                    <p:anim calcmode="lin" valueType="num">
                                      <p:cBhvr>
                                        <p:cTn id="20" dur="34" fill="hold">
                                          <p:stCondLst>
                                            <p:cond delay="216"/>
                                          </p:stCondLst>
                                        </p:cTn>
                                        <p:tgtEl>
                                          <p:spTgt spid="1048588"/>
                                        </p:tgtEl>
                                        <p:attrNameLst>
                                          <p:attrName>ppt_y</p:attrName>
                                        </p:attrNameLst>
                                      </p:cBhvr>
                                      <p:tavLst>
                                        <p:tav tm="0">
                                          <p:val>
                                            <p:strVal val="#ppt_y-(0.354*#ppt_w-0.172*#ppt_h)"/>
                                          </p:val>
                                        </p:tav>
                                        <p:tav tm="100000">
                                          <p:val>
                                            <p:strVal val="#ppt_y"/>
                                          </p:val>
                                        </p:tav>
                                      </p:tavLst>
                                    </p:anim>
                                  </p:childTnLst>
                                </p:cTn>
                              </p:par>
                              <p:par>
                                <p:cTn id="21" presetID="52" presetClass="entr" presetSubtype="0" fill="hold" grpId="0" nodeType="withEffect">
                                  <p:stCondLst>
                                    <p:cond delay="2200"/>
                                  </p:stCondLst>
                                  <p:iterate type="lt">
                                    <p:tmPct val="10000"/>
                                  </p:iterate>
                                  <p:childTnLst>
                                    <p:set>
                                      <p:cBhvr>
                                        <p:cTn id="22" dur="1" fill="hold">
                                          <p:stCondLst>
                                            <p:cond delay="0"/>
                                          </p:stCondLst>
                                        </p:cTn>
                                        <p:tgtEl>
                                          <p:spTgt spid="1048587"/>
                                        </p:tgtEl>
                                        <p:attrNameLst>
                                          <p:attrName>style.visibility</p:attrName>
                                        </p:attrNameLst>
                                      </p:cBhvr>
                                      <p:to>
                                        <p:strVal val="visible"/>
                                      </p:to>
                                    </p:set>
                                    <p:animScale>
                                      <p:cBhvr>
                                        <p:cTn id="23" dur="1000" decel="50000" fill="hold">
                                          <p:stCondLst>
                                            <p:cond delay="0"/>
                                          </p:stCondLst>
                                        </p:cTn>
                                        <p:tgtEl>
                                          <p:spTgt spid="10485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1048587"/>
                                        </p:tgtEl>
                                        <p:attrNameLst>
                                          <p:attrName>ppt_x</p:attrName>
                                          <p:attrName>ppt_y</p:attrName>
                                        </p:attrNameLst>
                                      </p:cBhvr>
                                    </p:animMotion>
                                    <p:animEffect transition="in" filter="fade">
                                      <p:cBhvr>
                                        <p:cTn id="25" dur="1000"/>
                                        <p:tgtEl>
                                          <p:spTgt spid="1048587"/>
                                        </p:tgtEl>
                                      </p:cBhvr>
                                    </p:animEffect>
                                  </p:childTnLst>
                                </p:cTn>
                              </p:par>
                            </p:childTnLst>
                          </p:cTn>
                        </p:par>
                        <p:par>
                          <p:cTn id="26" fill="hold">
                            <p:stCondLst>
                              <p:cond delay="5800"/>
                            </p:stCondLst>
                            <p:childTnLst>
                              <p:par>
                                <p:cTn id="27" presetID="22" presetClass="entr" presetSubtype="8" fill="hold" grpId="0" nodeType="afterEffect">
                                  <p:stCondLst>
                                    <p:cond delay="0"/>
                                  </p:stCondLst>
                                  <p:childTnLst>
                                    <p:set>
                                      <p:cBhvr>
                                        <p:cTn id="28" dur="1" fill="hold">
                                          <p:stCondLst>
                                            <p:cond delay="0"/>
                                          </p:stCondLst>
                                        </p:cTn>
                                        <p:tgtEl>
                                          <p:spTgt spid="1048589"/>
                                        </p:tgtEl>
                                        <p:attrNameLst>
                                          <p:attrName>style.visibility</p:attrName>
                                        </p:attrNameLst>
                                      </p:cBhvr>
                                      <p:to>
                                        <p:strVal val="visible"/>
                                      </p:to>
                                    </p:set>
                                    <p:animEffect transition="in" filter="wipe(left)">
                                      <p:cBhvr>
                                        <p:cTn id="29" dur="500"/>
                                        <p:tgtEl>
                                          <p:spTgt spid="1048589"/>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48590"/>
                                        </p:tgtEl>
                                        <p:attrNameLst>
                                          <p:attrName>style.visibility</p:attrName>
                                        </p:attrNameLst>
                                      </p:cBhvr>
                                      <p:to>
                                        <p:strVal val="visible"/>
                                      </p:to>
                                    </p:set>
                                    <p:animEffect transition="in" filter="wipe(left)">
                                      <p:cBhvr>
                                        <p:cTn id="32" dur="800"/>
                                        <p:tgtEl>
                                          <p:spTgt spid="1048590"/>
                                        </p:tgtEl>
                                      </p:cBhvr>
                                    </p:animEffect>
                                  </p:childTnLst>
                                </p:cTn>
                              </p:par>
                            </p:childTnLst>
                          </p:cTn>
                        </p:par>
                        <p:par>
                          <p:cTn id="33" fill="hold">
                            <p:stCondLst>
                              <p:cond delay="6600"/>
                            </p:stCondLst>
                            <p:childTnLst>
                              <p:par>
                                <p:cTn id="34" presetID="22" presetClass="entr" presetSubtype="4" fill="hold" nodeType="afterEffect">
                                  <p:stCondLst>
                                    <p:cond delay="0"/>
                                  </p:stCondLst>
                                  <p:childTnLst>
                                    <p:set>
                                      <p:cBhvr>
                                        <p:cTn id="35" dur="1" fill="hold">
                                          <p:stCondLst>
                                            <p:cond delay="0"/>
                                          </p:stCondLst>
                                        </p:cTn>
                                        <p:tgtEl>
                                          <p:spTgt spid="2097154"/>
                                        </p:tgtEl>
                                        <p:attrNameLst>
                                          <p:attrName>style.visibility</p:attrName>
                                        </p:attrNameLst>
                                      </p:cBhvr>
                                      <p:to>
                                        <p:strVal val="visible"/>
                                      </p:to>
                                    </p:set>
                                    <p:animEffect transition="in" filter="wipe(down)">
                                      <p:cBhvr>
                                        <p:cTn id="36" dur="500"/>
                                        <p:tgtEl>
                                          <p:spTgt spid="2097154"/>
                                        </p:tgtEl>
                                      </p:cBhvr>
                                    </p:animEffect>
                                  </p:childTnLst>
                                </p:cTn>
                              </p:par>
                              <p:par>
                                <p:cTn id="37" presetID="15" presetClass="entr" presetSubtype="0" fill="hold" grpId="0" nodeType="withEffect">
                                  <p:stCondLst>
                                    <p:cond delay="900"/>
                                  </p:stCondLst>
                                  <p:childTnLst>
                                    <p:set>
                                      <p:cBhvr>
                                        <p:cTn id="38" dur="1" fill="hold">
                                          <p:stCondLst>
                                            <p:cond delay="0"/>
                                          </p:stCondLst>
                                        </p:cTn>
                                        <p:tgtEl>
                                          <p:spTgt spid="1048586"/>
                                        </p:tgtEl>
                                        <p:attrNameLst>
                                          <p:attrName>style.visibility</p:attrName>
                                        </p:attrNameLst>
                                      </p:cBhvr>
                                      <p:to>
                                        <p:strVal val="visible"/>
                                      </p:to>
                                    </p:set>
                                    <p:anim calcmode="lin" valueType="num">
                                      <p:cBhvr>
                                        <p:cTn id="39" dur="2000" fill="hold"/>
                                        <p:tgtEl>
                                          <p:spTgt spid="1048586"/>
                                        </p:tgtEl>
                                        <p:attrNameLst>
                                          <p:attrName>ppt_w</p:attrName>
                                        </p:attrNameLst>
                                      </p:cBhvr>
                                      <p:tavLst>
                                        <p:tav tm="0">
                                          <p:val>
                                            <p:fltVal val="0"/>
                                          </p:val>
                                        </p:tav>
                                        <p:tav tm="100000">
                                          <p:val>
                                            <p:strVal val="#ppt_w"/>
                                          </p:val>
                                        </p:tav>
                                      </p:tavLst>
                                    </p:anim>
                                    <p:anim calcmode="lin" valueType="num">
                                      <p:cBhvr>
                                        <p:cTn id="40" dur="2000" fill="hold"/>
                                        <p:tgtEl>
                                          <p:spTgt spid="1048586"/>
                                        </p:tgtEl>
                                        <p:attrNameLst>
                                          <p:attrName>ppt_h</p:attrName>
                                        </p:attrNameLst>
                                      </p:cBhvr>
                                      <p:tavLst>
                                        <p:tav tm="0">
                                          <p:val>
                                            <p:fltVal val="0"/>
                                          </p:val>
                                        </p:tav>
                                        <p:tav tm="100000">
                                          <p:val>
                                            <p:strVal val="#ppt_h"/>
                                          </p:val>
                                        </p:tav>
                                      </p:tavLst>
                                    </p:anim>
                                    <p:anim calcmode="lin" valueType="num">
                                      <p:cBhvr>
                                        <p:cTn id="41" dur="2000" fill="hold"/>
                                        <p:tgtEl>
                                          <p:spTgt spid="1048586"/>
                                        </p:tgtEl>
                                        <p:attrNameLst>
                                          <p:attrName>ppt_x</p:attrName>
                                        </p:attrNameLst>
                                      </p:cBhvr>
                                      <p:tavLst>
                                        <p:tav tm="0" fmla="#ppt_x+(cos(-2*pi*(1-$))*-#ppt_x-sin(-2*pi*(1-$))*(1-#ppt_y))*(1-$)">
                                          <p:val>
                                            <p:fltVal val="0"/>
                                          </p:val>
                                        </p:tav>
                                        <p:tav tm="100000">
                                          <p:val>
                                            <p:fltVal val="1"/>
                                          </p:val>
                                        </p:tav>
                                      </p:tavLst>
                                    </p:anim>
                                    <p:anim calcmode="lin" valueType="num">
                                      <p:cBhvr>
                                        <p:cTn id="42" dur="2000" fill="hold"/>
                                        <p:tgtEl>
                                          <p:spTgt spid="1048586"/>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9500"/>
                            </p:stCondLst>
                            <p:childTnLst>
                              <p:par>
                                <p:cTn id="44" presetID="2" presetClass="entr" presetSubtype="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1+#ppt_w/2"/>
                                          </p:val>
                                        </p:tav>
                                        <p:tav tm="100000">
                                          <p:val>
                                            <p:strVal val="#ppt_x"/>
                                          </p:val>
                                        </p:tav>
                                      </p:tavLst>
                                    </p:anim>
                                    <p:anim calcmode="lin" valueType="num">
                                      <p:cBhvr additive="base">
                                        <p:cTn id="47" dur="500" fill="hold"/>
                                        <p:tgtEl>
                                          <p:spTgt spid="32"/>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20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fill="hold"/>
                                        <p:tgtEl>
                                          <p:spTgt spid="31"/>
                                        </p:tgtEl>
                                        <p:attrNameLst>
                                          <p:attrName>ppt_x</p:attrName>
                                        </p:attrNameLst>
                                      </p:cBhvr>
                                      <p:tavLst>
                                        <p:tav tm="0">
                                          <p:val>
                                            <p:strVal val="1+#ppt_w/2"/>
                                          </p:val>
                                        </p:tav>
                                        <p:tav tm="100000">
                                          <p:val>
                                            <p:strVal val="#ppt_x"/>
                                          </p:val>
                                        </p:tav>
                                      </p:tavLst>
                                    </p:anim>
                                    <p:anim calcmode="lin" valueType="num">
                                      <p:cBhvr additive="base">
                                        <p:cTn id="51" dur="500" fill="hold"/>
                                        <p:tgtEl>
                                          <p:spTgt spid="31"/>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40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1+#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60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1+#ppt_w/2"/>
                                          </p:val>
                                        </p:tav>
                                        <p:tav tm="100000">
                                          <p:val>
                                            <p:strVal val="#ppt_x"/>
                                          </p:val>
                                        </p:tav>
                                      </p:tavLst>
                                    </p:anim>
                                    <p:anim calcmode="lin" valueType="num">
                                      <p:cBhvr additive="base">
                                        <p:cTn id="59" dur="5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60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1+#ppt_w/2"/>
                                          </p:val>
                                        </p:tav>
                                        <p:tav tm="100000">
                                          <p:val>
                                            <p:strVal val="#ppt_x"/>
                                          </p:val>
                                        </p:tav>
                                      </p:tavLst>
                                    </p:anim>
                                    <p:anim calcmode="lin" valueType="num">
                                      <p:cBhvr additive="base">
                                        <p:cTn id="63" dur="500" fill="hold"/>
                                        <p:tgtEl>
                                          <p:spTgt spid="28"/>
                                        </p:tgtEl>
                                        <p:attrNameLst>
                                          <p:attrName>ppt_y</p:attrName>
                                        </p:attrNameLst>
                                      </p:cBhvr>
                                      <p:tavLst>
                                        <p:tav tm="0">
                                          <p:val>
                                            <p:strVal val="#ppt_y"/>
                                          </p:val>
                                        </p:tav>
                                        <p:tav tm="100000">
                                          <p:val>
                                            <p:strVal val="#ppt_y"/>
                                          </p:val>
                                        </p:tav>
                                      </p:tavLst>
                                    </p:anim>
                                  </p:childTnLst>
                                </p:cTn>
                              </p:par>
                              <p:par>
                                <p:cTn id="64" presetID="1" presetClass="entr" presetSubtype="0" fill="hold" nodeType="withEffect">
                                  <p:stCondLst>
                                    <p:cond delay="600"/>
                                  </p:stCondLst>
                                  <p:childTnLst>
                                    <p:set>
                                      <p:cBhvr>
                                        <p:cTn id="65" dur="1" fill="hold">
                                          <p:stCondLst>
                                            <p:cond delay="0"/>
                                          </p:stCondLst>
                                        </p:cTn>
                                        <p:tgtEl>
                                          <p:spTgt spid="3145728"/>
                                        </p:tgtEl>
                                        <p:attrNameLst>
                                          <p:attrName>style.visibility</p:attrName>
                                        </p:attrNameLst>
                                      </p:cBhvr>
                                      <p:to>
                                        <p:strVal val="visible"/>
                                      </p:to>
                                    </p:set>
                                  </p:childTnLst>
                                </p:cTn>
                              </p:par>
                              <p:par>
                                <p:cTn id="66" presetID="1" presetClass="entr" presetSubtype="0" fill="hold" nodeType="withEffect">
                                  <p:stCondLst>
                                    <p:cond delay="600"/>
                                  </p:stCondLst>
                                  <p:childTnLst>
                                    <p:set>
                                      <p:cBhvr>
                                        <p:cTn id="67" dur="1" fill="hold">
                                          <p:stCondLst>
                                            <p:cond delay="0"/>
                                          </p:stCondLst>
                                        </p:cTn>
                                        <p:tgtEl>
                                          <p:spTgt spid="3145729"/>
                                        </p:tgtEl>
                                        <p:attrNameLst>
                                          <p:attrName>style.visibility</p:attrName>
                                        </p:attrNameLst>
                                      </p:cBhvr>
                                      <p:to>
                                        <p:strVal val="visible"/>
                                      </p:to>
                                    </p:set>
                                  </p:childTnLst>
                                </p:cTn>
                              </p:par>
                              <p:par>
                                <p:cTn id="68" presetID="1" presetClass="entr" presetSubtype="0" fill="hold" nodeType="withEffect">
                                  <p:stCondLst>
                                    <p:cond delay="600"/>
                                  </p:stCondLst>
                                  <p:childTnLst>
                                    <p:set>
                                      <p:cBhvr>
                                        <p:cTn id="69" dur="1" fill="hold">
                                          <p:stCondLst>
                                            <p:cond delay="0"/>
                                          </p:stCondLst>
                                        </p:cTn>
                                        <p:tgtEl>
                                          <p:spTgt spid="3145730"/>
                                        </p:tgtEl>
                                        <p:attrNameLst>
                                          <p:attrName>style.visibility</p:attrName>
                                        </p:attrNameLst>
                                      </p:cBhvr>
                                      <p:to>
                                        <p:strVal val="visible"/>
                                      </p:to>
                                    </p:set>
                                  </p:childTnLst>
                                </p:cTn>
                              </p:par>
                              <p:par>
                                <p:cTn id="70" presetID="1" presetClass="entr" presetSubtype="0" fill="hold" nodeType="withEffect">
                                  <p:stCondLst>
                                    <p:cond delay="600"/>
                                  </p:stCondLst>
                                  <p:childTnLst>
                                    <p:set>
                                      <p:cBhvr>
                                        <p:cTn id="71" dur="1" fill="hold">
                                          <p:stCondLst>
                                            <p:cond delay="0"/>
                                          </p:stCondLst>
                                        </p:cTn>
                                        <p:tgtEl>
                                          <p:spTgt spid="3145731"/>
                                        </p:tgtEl>
                                        <p:attrNameLst>
                                          <p:attrName>style.visibility</p:attrName>
                                        </p:attrNameLst>
                                      </p:cBhvr>
                                      <p:to>
                                        <p:strVal val="visible"/>
                                      </p:to>
                                    </p:set>
                                  </p:childTnLst>
                                </p:cTn>
                              </p:par>
                              <p:par>
                                <p:cTn id="72" presetID="1" presetClass="entr" presetSubtype="0" fill="hold" nodeType="withEffect">
                                  <p:stCondLst>
                                    <p:cond delay="600"/>
                                  </p:stCondLst>
                                  <p:childTnLst>
                                    <p:set>
                                      <p:cBhvr>
                                        <p:cTn id="73" dur="1" fill="hold">
                                          <p:stCondLst>
                                            <p:cond delay="0"/>
                                          </p:stCondLst>
                                        </p:cTn>
                                        <p:tgtEl>
                                          <p:spTgt spid="3145732"/>
                                        </p:tgtEl>
                                        <p:attrNameLst>
                                          <p:attrName>style.visibility</p:attrName>
                                        </p:attrNameLst>
                                      </p:cBhvr>
                                      <p:to>
                                        <p:strVal val="visible"/>
                                      </p:to>
                                    </p:set>
                                  </p:childTnLst>
                                </p:cTn>
                              </p:par>
                              <p:par>
                                <p:cTn id="74" presetID="1" presetClass="entr" presetSubtype="0" fill="hold" nodeType="withEffect">
                                  <p:stCondLst>
                                    <p:cond delay="600"/>
                                  </p:stCondLst>
                                  <p:childTnLst>
                                    <p:set>
                                      <p:cBhvr>
                                        <p:cTn id="75" dur="1" fill="hold">
                                          <p:stCondLst>
                                            <p:cond delay="0"/>
                                          </p:stCondLst>
                                        </p:cTn>
                                        <p:tgtEl>
                                          <p:spTgt spid="3145733"/>
                                        </p:tgtEl>
                                        <p:attrNameLst>
                                          <p:attrName>style.visibility</p:attrName>
                                        </p:attrNameLst>
                                      </p:cBhvr>
                                      <p:to>
                                        <p:strVal val="visible"/>
                                      </p:to>
                                    </p:set>
                                  </p:childTnLst>
                                </p:cTn>
                              </p:par>
                              <p:par>
                                <p:cTn id="76" presetID="1" presetClass="entr" presetSubtype="0" fill="hold" nodeType="withEffect">
                                  <p:stCondLst>
                                    <p:cond delay="600"/>
                                  </p:stCondLst>
                                  <p:childTnLst>
                                    <p:set>
                                      <p:cBhvr>
                                        <p:cTn id="77" dur="1" fill="hold">
                                          <p:stCondLst>
                                            <p:cond delay="0"/>
                                          </p:stCondLst>
                                        </p:cTn>
                                        <p:tgtEl>
                                          <p:spTgt spid="3145734"/>
                                        </p:tgtEl>
                                        <p:attrNameLst>
                                          <p:attrName>style.visibility</p:attrName>
                                        </p:attrNameLst>
                                      </p:cBhvr>
                                      <p:to>
                                        <p:strVal val="visible"/>
                                      </p:to>
                                    </p:set>
                                  </p:childTnLst>
                                </p:cTn>
                              </p:par>
                              <p:par>
                                <p:cTn id="78" presetID="1" presetClass="entr" presetSubtype="0" fill="hold" nodeType="withEffect">
                                  <p:stCondLst>
                                    <p:cond delay="600"/>
                                  </p:stCondLst>
                                  <p:childTnLst>
                                    <p:set>
                                      <p:cBhvr>
                                        <p:cTn id="79" dur="1" fill="hold">
                                          <p:stCondLst>
                                            <p:cond delay="0"/>
                                          </p:stCondLst>
                                        </p:cTn>
                                        <p:tgtEl>
                                          <p:spTgt spid="3145735"/>
                                        </p:tgtEl>
                                        <p:attrNameLst>
                                          <p:attrName>style.visibility</p:attrName>
                                        </p:attrNameLst>
                                      </p:cBhvr>
                                      <p:to>
                                        <p:strVal val="visible"/>
                                      </p:to>
                                    </p:set>
                                  </p:childTnLst>
                                </p:cTn>
                              </p:par>
                              <p:par>
                                <p:cTn id="80" presetID="1" presetClass="entr" presetSubtype="0" fill="hold" grpId="0" nodeType="withEffect">
                                  <p:stCondLst>
                                    <p:cond delay="600"/>
                                  </p:stCondLst>
                                  <p:childTnLst>
                                    <p:set>
                                      <p:cBhvr>
                                        <p:cTn id="81" dur="1" fill="hold">
                                          <p:stCondLst>
                                            <p:cond delay="0"/>
                                          </p:stCondLst>
                                        </p:cTn>
                                        <p:tgtEl>
                                          <p:spTgt spid="1048601"/>
                                        </p:tgtEl>
                                        <p:attrNameLst>
                                          <p:attrName>style.visibility</p:attrName>
                                        </p:attrNameLst>
                                      </p:cBhvr>
                                      <p:to>
                                        <p:strVal val="visible"/>
                                      </p:to>
                                    </p:set>
                                  </p:childTnLst>
                                </p:cTn>
                              </p:par>
                              <p:par>
                                <p:cTn id="82" presetID="1" presetClass="entr" presetSubtype="0" fill="hold" grpId="0" nodeType="withEffect">
                                  <p:stCondLst>
                                    <p:cond delay="600"/>
                                  </p:stCondLst>
                                  <p:childTnLst>
                                    <p:set>
                                      <p:cBhvr>
                                        <p:cTn id="83" dur="1" fill="hold">
                                          <p:stCondLst>
                                            <p:cond delay="0"/>
                                          </p:stCondLst>
                                        </p:cTn>
                                        <p:tgtEl>
                                          <p:spTgt spid="1048602"/>
                                        </p:tgtEl>
                                        <p:attrNameLst>
                                          <p:attrName>style.visibility</p:attrName>
                                        </p:attrNameLst>
                                      </p:cBhvr>
                                      <p:to>
                                        <p:strVal val="visible"/>
                                      </p:to>
                                    </p:set>
                                  </p:childTnLst>
                                </p:cTn>
                              </p:par>
                              <p:par>
                                <p:cTn id="84" presetID="1" presetClass="entr" presetSubtype="0" fill="hold" grpId="0" nodeType="withEffect">
                                  <p:stCondLst>
                                    <p:cond delay="600"/>
                                  </p:stCondLst>
                                  <p:childTnLst>
                                    <p:set>
                                      <p:cBhvr>
                                        <p:cTn id="85" dur="1" fill="hold">
                                          <p:stCondLst>
                                            <p:cond delay="0"/>
                                          </p:stCondLst>
                                        </p:cTn>
                                        <p:tgtEl>
                                          <p:spTgt spid="1048603"/>
                                        </p:tgtEl>
                                        <p:attrNameLst>
                                          <p:attrName>style.visibility</p:attrName>
                                        </p:attrNameLst>
                                      </p:cBhvr>
                                      <p:to>
                                        <p:strVal val="visible"/>
                                      </p:to>
                                    </p:set>
                                  </p:childTnLst>
                                </p:cTn>
                              </p:par>
                              <p:par>
                                <p:cTn id="86" presetID="1" presetClass="entr" presetSubtype="0" fill="hold" grpId="0" nodeType="withEffect">
                                  <p:stCondLst>
                                    <p:cond delay="600"/>
                                  </p:stCondLst>
                                  <p:childTnLst>
                                    <p:set>
                                      <p:cBhvr>
                                        <p:cTn id="87" dur="1" fill="hold">
                                          <p:stCondLst>
                                            <p:cond delay="0"/>
                                          </p:stCondLst>
                                        </p:cTn>
                                        <p:tgtEl>
                                          <p:spTgt spid="1048604"/>
                                        </p:tgtEl>
                                        <p:attrNameLst>
                                          <p:attrName>style.visibility</p:attrName>
                                        </p:attrNameLst>
                                      </p:cBhvr>
                                      <p:to>
                                        <p:strVal val="visible"/>
                                      </p:to>
                                    </p:set>
                                  </p:childTnLst>
                                </p:cTn>
                              </p:par>
                              <p:par>
                                <p:cTn id="88" presetID="1" presetClass="entr" presetSubtype="0" fill="hold" grpId="0" nodeType="withEffect">
                                  <p:stCondLst>
                                    <p:cond delay="600"/>
                                  </p:stCondLst>
                                  <p:childTnLst>
                                    <p:set>
                                      <p:cBhvr>
                                        <p:cTn id="89" dur="1" fill="hold">
                                          <p:stCondLst>
                                            <p:cond delay="0"/>
                                          </p:stCondLst>
                                        </p:cTn>
                                        <p:tgtEl>
                                          <p:spTgt spid="1048605"/>
                                        </p:tgtEl>
                                        <p:attrNameLst>
                                          <p:attrName>style.visibility</p:attrName>
                                        </p:attrNameLst>
                                      </p:cBhvr>
                                      <p:to>
                                        <p:strVal val="visible"/>
                                      </p:to>
                                    </p:set>
                                  </p:childTnLst>
                                </p:cTn>
                              </p:par>
                              <p:par>
                                <p:cTn id="90" presetID="1" presetClass="entr" presetSubtype="0" fill="hold" grpId="0" nodeType="withEffect">
                                  <p:stCondLst>
                                    <p:cond delay="600"/>
                                  </p:stCondLst>
                                  <p:childTnLst>
                                    <p:set>
                                      <p:cBhvr>
                                        <p:cTn id="91" dur="1" fill="hold">
                                          <p:stCondLst>
                                            <p:cond delay="0"/>
                                          </p:stCondLst>
                                        </p:cTn>
                                        <p:tgtEl>
                                          <p:spTgt spid="1048606"/>
                                        </p:tgtEl>
                                        <p:attrNameLst>
                                          <p:attrName>style.visibility</p:attrName>
                                        </p:attrNameLst>
                                      </p:cBhvr>
                                      <p:to>
                                        <p:strVal val="visible"/>
                                      </p:to>
                                    </p:set>
                                  </p:childTnLst>
                                </p:cTn>
                              </p:par>
                              <p:par>
                                <p:cTn id="92" presetID="1" presetClass="entr" presetSubtype="0" fill="hold" grpId="0" nodeType="withEffect">
                                  <p:stCondLst>
                                    <p:cond delay="600"/>
                                  </p:stCondLst>
                                  <p:childTnLst>
                                    <p:set>
                                      <p:cBhvr>
                                        <p:cTn id="93" dur="1" fill="hold">
                                          <p:stCondLst>
                                            <p:cond delay="0"/>
                                          </p:stCondLst>
                                        </p:cTn>
                                        <p:tgtEl>
                                          <p:spTgt spid="1048607"/>
                                        </p:tgtEl>
                                        <p:attrNameLst>
                                          <p:attrName>style.visibility</p:attrName>
                                        </p:attrNameLst>
                                      </p:cBhvr>
                                      <p:to>
                                        <p:strVal val="visible"/>
                                      </p:to>
                                    </p:set>
                                  </p:childTnLst>
                                </p:cTn>
                              </p:par>
                              <p:par>
                                <p:cTn id="94" presetID="1" presetClass="entr" presetSubtype="0" fill="hold" grpId="0" nodeType="withEffect">
                                  <p:stCondLst>
                                    <p:cond delay="600"/>
                                  </p:stCondLst>
                                  <p:childTnLst>
                                    <p:set>
                                      <p:cBhvr>
                                        <p:cTn id="95" dur="1" fill="hold">
                                          <p:stCondLst>
                                            <p:cond delay="0"/>
                                          </p:stCondLst>
                                        </p:cTn>
                                        <p:tgtEl>
                                          <p:spTgt spid="1048608"/>
                                        </p:tgtEl>
                                        <p:attrNameLst>
                                          <p:attrName>style.visibility</p:attrName>
                                        </p:attrNameLst>
                                      </p:cBhvr>
                                      <p:to>
                                        <p:strVal val="visible"/>
                                      </p:to>
                                    </p:set>
                                  </p:childTnLst>
                                </p:cTn>
                              </p:par>
                              <p:par>
                                <p:cTn id="96" presetID="1" presetClass="entr" presetSubtype="0" fill="hold" grpId="0" nodeType="withEffect">
                                  <p:stCondLst>
                                    <p:cond delay="600"/>
                                  </p:stCondLst>
                                  <p:childTnLst>
                                    <p:set>
                                      <p:cBhvr>
                                        <p:cTn id="97" dur="1" fill="hold">
                                          <p:stCondLst>
                                            <p:cond delay="0"/>
                                          </p:stCondLst>
                                        </p:cTn>
                                        <p:tgtEl>
                                          <p:spTgt spid="1048609"/>
                                        </p:tgtEl>
                                        <p:attrNameLst>
                                          <p:attrName>style.visibility</p:attrName>
                                        </p:attrNameLst>
                                      </p:cBhvr>
                                      <p:to>
                                        <p:strVal val="visible"/>
                                      </p:to>
                                    </p:set>
                                  </p:childTnLst>
                                </p:cTn>
                              </p:par>
                              <p:par>
                                <p:cTn id="98" presetID="1" presetClass="entr" presetSubtype="0" fill="hold" nodeType="withEffect">
                                  <p:stCondLst>
                                    <p:cond delay="600"/>
                                  </p:stCondLst>
                                  <p:childTnLst>
                                    <p:set>
                                      <p:cBhvr>
                                        <p:cTn id="99" dur="1" fill="hold">
                                          <p:stCondLst>
                                            <p:cond delay="0"/>
                                          </p:stCondLst>
                                        </p:cTn>
                                        <p:tgtEl>
                                          <p:spTgt spid="3145736"/>
                                        </p:tgtEl>
                                        <p:attrNameLst>
                                          <p:attrName>style.visibility</p:attrName>
                                        </p:attrNameLst>
                                      </p:cBhvr>
                                      <p:to>
                                        <p:strVal val="visible"/>
                                      </p:to>
                                    </p:set>
                                  </p:childTnLst>
                                </p:cTn>
                              </p:par>
                              <p:par>
                                <p:cTn id="100" presetID="1" presetClass="entr" presetSubtype="0" fill="hold" nodeType="withEffect">
                                  <p:stCondLst>
                                    <p:cond delay="600"/>
                                  </p:stCondLst>
                                  <p:childTnLst>
                                    <p:set>
                                      <p:cBhvr>
                                        <p:cTn id="101" dur="1" fill="hold">
                                          <p:stCondLst>
                                            <p:cond delay="0"/>
                                          </p:stCondLst>
                                        </p:cTn>
                                        <p:tgtEl>
                                          <p:spTgt spid="3145737"/>
                                        </p:tgtEl>
                                        <p:attrNameLst>
                                          <p:attrName>style.visibility</p:attrName>
                                        </p:attrNameLst>
                                      </p:cBhvr>
                                      <p:to>
                                        <p:strVal val="visible"/>
                                      </p:to>
                                    </p:set>
                                  </p:childTnLst>
                                </p:cTn>
                              </p:par>
                              <p:par>
                                <p:cTn id="102" presetID="1" presetClass="entr" presetSubtype="0" fill="hold" nodeType="withEffect">
                                  <p:stCondLst>
                                    <p:cond delay="600"/>
                                  </p:stCondLst>
                                  <p:childTnLst>
                                    <p:set>
                                      <p:cBhvr>
                                        <p:cTn id="103" dur="1" fill="hold">
                                          <p:stCondLst>
                                            <p:cond delay="0"/>
                                          </p:stCondLst>
                                        </p:cTn>
                                        <p:tgtEl>
                                          <p:spTgt spid="3145738"/>
                                        </p:tgtEl>
                                        <p:attrNameLst>
                                          <p:attrName>style.visibility</p:attrName>
                                        </p:attrNameLst>
                                      </p:cBhvr>
                                      <p:to>
                                        <p:strVal val="visible"/>
                                      </p:to>
                                    </p:set>
                                  </p:childTnLst>
                                </p:cTn>
                              </p:par>
                              <p:par>
                                <p:cTn id="104" presetID="1" presetClass="entr" presetSubtype="0" fill="hold" nodeType="withEffect">
                                  <p:stCondLst>
                                    <p:cond delay="600"/>
                                  </p:stCondLst>
                                  <p:childTnLst>
                                    <p:set>
                                      <p:cBhvr>
                                        <p:cTn id="105" dur="1" fill="hold">
                                          <p:stCondLst>
                                            <p:cond delay="0"/>
                                          </p:stCondLst>
                                        </p:cTn>
                                        <p:tgtEl>
                                          <p:spTgt spid="3145739"/>
                                        </p:tgtEl>
                                        <p:attrNameLst>
                                          <p:attrName>style.visibility</p:attrName>
                                        </p:attrNameLst>
                                      </p:cBhvr>
                                      <p:to>
                                        <p:strVal val="visible"/>
                                      </p:to>
                                    </p:set>
                                  </p:childTnLst>
                                </p:cTn>
                              </p:par>
                              <p:par>
                                <p:cTn id="106" presetID="1" presetClass="entr" presetSubtype="0" fill="hold" nodeType="withEffect">
                                  <p:stCondLst>
                                    <p:cond delay="600"/>
                                  </p:stCondLst>
                                  <p:childTnLst>
                                    <p:set>
                                      <p:cBhvr>
                                        <p:cTn id="107" dur="1" fill="hold">
                                          <p:stCondLst>
                                            <p:cond delay="0"/>
                                          </p:stCondLst>
                                        </p:cTn>
                                        <p:tgtEl>
                                          <p:spTgt spid="3145740"/>
                                        </p:tgtEl>
                                        <p:attrNameLst>
                                          <p:attrName>style.visibility</p:attrName>
                                        </p:attrNameLst>
                                      </p:cBhvr>
                                      <p:to>
                                        <p:strVal val="visible"/>
                                      </p:to>
                                    </p:set>
                                  </p:childTnLst>
                                </p:cTn>
                              </p:par>
                              <p:par>
                                <p:cTn id="108" presetID="1" presetClass="entr" presetSubtype="0" fill="hold" nodeType="withEffect">
                                  <p:stCondLst>
                                    <p:cond delay="600"/>
                                  </p:stCondLst>
                                  <p:childTnLst>
                                    <p:set>
                                      <p:cBhvr>
                                        <p:cTn id="109" dur="1" fill="hold">
                                          <p:stCondLst>
                                            <p:cond delay="0"/>
                                          </p:stCondLst>
                                        </p:cTn>
                                        <p:tgtEl>
                                          <p:spTgt spid="3145741"/>
                                        </p:tgtEl>
                                        <p:attrNameLst>
                                          <p:attrName>style.visibility</p:attrName>
                                        </p:attrNameLst>
                                      </p:cBhvr>
                                      <p:to>
                                        <p:strVal val="visible"/>
                                      </p:to>
                                    </p:set>
                                  </p:childTnLst>
                                </p:cTn>
                              </p:par>
                              <p:par>
                                <p:cTn id="110" presetID="1" presetClass="entr" presetSubtype="0" fill="hold" nodeType="withEffect">
                                  <p:stCondLst>
                                    <p:cond delay="600"/>
                                  </p:stCondLst>
                                  <p:childTnLst>
                                    <p:set>
                                      <p:cBhvr>
                                        <p:cTn id="111" dur="1" fill="hold">
                                          <p:stCondLst>
                                            <p:cond delay="0"/>
                                          </p:stCondLst>
                                        </p:cTn>
                                        <p:tgtEl>
                                          <p:spTgt spid="3145742"/>
                                        </p:tgtEl>
                                        <p:attrNameLst>
                                          <p:attrName>style.visibility</p:attrName>
                                        </p:attrNameLst>
                                      </p:cBhvr>
                                      <p:to>
                                        <p:strVal val="visible"/>
                                      </p:to>
                                    </p:set>
                                  </p:childTnLst>
                                </p:cTn>
                              </p:par>
                              <p:par>
                                <p:cTn id="112" presetID="1" presetClass="entr" presetSubtype="0" fill="hold" nodeType="withEffect">
                                  <p:stCondLst>
                                    <p:cond delay="600"/>
                                  </p:stCondLst>
                                  <p:childTnLst>
                                    <p:set>
                                      <p:cBhvr>
                                        <p:cTn id="113" dur="1" fill="hold">
                                          <p:stCondLst>
                                            <p:cond delay="0"/>
                                          </p:stCondLst>
                                        </p:cTn>
                                        <p:tgtEl>
                                          <p:spTgt spid="3145743"/>
                                        </p:tgtEl>
                                        <p:attrNameLst>
                                          <p:attrName>style.visibility</p:attrName>
                                        </p:attrNameLst>
                                      </p:cBhvr>
                                      <p:to>
                                        <p:strVal val="visible"/>
                                      </p:to>
                                    </p:set>
                                  </p:childTnLst>
                                </p:cTn>
                              </p:par>
                              <p:par>
                                <p:cTn id="114" presetID="1" presetClass="entr" presetSubtype="0" fill="hold" nodeType="withEffect">
                                  <p:stCondLst>
                                    <p:cond delay="600"/>
                                  </p:stCondLst>
                                  <p:childTnLst>
                                    <p:set>
                                      <p:cBhvr>
                                        <p:cTn id="115" dur="1" fill="hold">
                                          <p:stCondLst>
                                            <p:cond delay="0"/>
                                          </p:stCondLst>
                                        </p:cTn>
                                        <p:tgtEl>
                                          <p:spTgt spid="3145744"/>
                                        </p:tgtEl>
                                        <p:attrNameLst>
                                          <p:attrName>style.visibility</p:attrName>
                                        </p:attrNameLst>
                                      </p:cBhvr>
                                      <p:to>
                                        <p:strVal val="visible"/>
                                      </p:to>
                                    </p:set>
                                  </p:childTnLst>
                                </p:cTn>
                              </p:par>
                              <p:par>
                                <p:cTn id="116" presetID="1" presetClass="entr" presetSubtype="0" fill="hold" nodeType="withEffect">
                                  <p:stCondLst>
                                    <p:cond delay="600"/>
                                  </p:stCondLst>
                                  <p:childTnLst>
                                    <p:set>
                                      <p:cBhvr>
                                        <p:cTn id="117" dur="1" fill="hold">
                                          <p:stCondLst>
                                            <p:cond delay="0"/>
                                          </p:stCondLst>
                                        </p:cTn>
                                        <p:tgtEl>
                                          <p:spTgt spid="3145745"/>
                                        </p:tgtEl>
                                        <p:attrNameLst>
                                          <p:attrName>style.visibility</p:attrName>
                                        </p:attrNameLst>
                                      </p:cBhvr>
                                      <p:to>
                                        <p:strVal val="visible"/>
                                      </p:to>
                                    </p:set>
                                  </p:childTnLst>
                                </p:cTn>
                              </p:par>
                              <p:par>
                                <p:cTn id="118" presetID="1" presetClass="entr" presetSubtype="0" fill="hold" nodeType="withEffect">
                                  <p:stCondLst>
                                    <p:cond delay="600"/>
                                  </p:stCondLst>
                                  <p:childTnLst>
                                    <p:set>
                                      <p:cBhvr>
                                        <p:cTn id="119" dur="1" fill="hold">
                                          <p:stCondLst>
                                            <p:cond delay="0"/>
                                          </p:stCondLst>
                                        </p:cTn>
                                        <p:tgtEl>
                                          <p:spTgt spid="3145746"/>
                                        </p:tgtEl>
                                        <p:attrNameLst>
                                          <p:attrName>style.visibility</p:attrName>
                                        </p:attrNameLst>
                                      </p:cBhvr>
                                      <p:to>
                                        <p:strVal val="visible"/>
                                      </p:to>
                                    </p:set>
                                  </p:childTnLst>
                                </p:cTn>
                              </p:par>
                              <p:par>
                                <p:cTn id="120" presetID="1" presetClass="entr" presetSubtype="0" fill="hold" nodeType="withEffect">
                                  <p:stCondLst>
                                    <p:cond delay="600"/>
                                  </p:stCondLst>
                                  <p:childTnLst>
                                    <p:set>
                                      <p:cBhvr>
                                        <p:cTn id="121" dur="1" fill="hold">
                                          <p:stCondLst>
                                            <p:cond delay="0"/>
                                          </p:stCondLst>
                                        </p:cTn>
                                        <p:tgtEl>
                                          <p:spTgt spid="3145747"/>
                                        </p:tgtEl>
                                        <p:attrNameLst>
                                          <p:attrName>style.visibility</p:attrName>
                                        </p:attrNameLst>
                                      </p:cBhvr>
                                      <p:to>
                                        <p:strVal val="visible"/>
                                      </p:to>
                                    </p:set>
                                  </p:childTnLst>
                                </p:cTn>
                              </p:par>
                              <p:par>
                                <p:cTn id="122" presetID="1" presetClass="entr" presetSubtype="0" fill="hold" grpId="0" nodeType="withEffect">
                                  <p:stCondLst>
                                    <p:cond delay="600"/>
                                  </p:stCondLst>
                                  <p:childTnLst>
                                    <p:set>
                                      <p:cBhvr>
                                        <p:cTn id="123" dur="1" fill="hold">
                                          <p:stCondLst>
                                            <p:cond delay="0"/>
                                          </p:stCondLst>
                                        </p:cTn>
                                        <p:tgtEl>
                                          <p:spTgt spid="1048610"/>
                                        </p:tgtEl>
                                        <p:attrNameLst>
                                          <p:attrName>style.visibility</p:attrName>
                                        </p:attrNameLst>
                                      </p:cBhvr>
                                      <p:to>
                                        <p:strVal val="visible"/>
                                      </p:to>
                                    </p:set>
                                  </p:childTnLst>
                                </p:cTn>
                              </p:par>
                              <p:par>
                                <p:cTn id="124" presetID="1" presetClass="entr" presetSubtype="0" fill="hold" nodeType="withEffect">
                                  <p:stCondLst>
                                    <p:cond delay="600"/>
                                  </p:stCondLst>
                                  <p:childTnLst>
                                    <p:set>
                                      <p:cBhvr>
                                        <p:cTn id="125" dur="1" fill="hold">
                                          <p:stCondLst>
                                            <p:cond delay="0"/>
                                          </p:stCondLst>
                                        </p:cTn>
                                        <p:tgtEl>
                                          <p:spTgt spid="3145748"/>
                                        </p:tgtEl>
                                        <p:attrNameLst>
                                          <p:attrName>style.visibility</p:attrName>
                                        </p:attrNameLst>
                                      </p:cBhvr>
                                      <p:to>
                                        <p:strVal val="visible"/>
                                      </p:to>
                                    </p:set>
                                  </p:childTnLst>
                                </p:cTn>
                              </p:par>
                              <p:par>
                                <p:cTn id="126" presetID="1" presetClass="entr" presetSubtype="0" fill="hold" nodeType="withEffect">
                                  <p:stCondLst>
                                    <p:cond delay="600"/>
                                  </p:stCondLst>
                                  <p:childTnLst>
                                    <p:set>
                                      <p:cBhvr>
                                        <p:cTn id="127" dur="1" fill="hold">
                                          <p:stCondLst>
                                            <p:cond delay="0"/>
                                          </p:stCondLst>
                                        </p:cTn>
                                        <p:tgtEl>
                                          <p:spTgt spid="3145749"/>
                                        </p:tgtEl>
                                        <p:attrNameLst>
                                          <p:attrName>style.visibility</p:attrName>
                                        </p:attrNameLst>
                                      </p:cBhvr>
                                      <p:to>
                                        <p:strVal val="visible"/>
                                      </p:to>
                                    </p:set>
                                  </p:childTnLst>
                                </p:cTn>
                              </p:par>
                              <p:par>
                                <p:cTn id="128" presetID="1" presetClass="entr" presetSubtype="0" fill="hold" nodeType="withEffect">
                                  <p:stCondLst>
                                    <p:cond delay="600"/>
                                  </p:stCondLst>
                                  <p:childTnLst>
                                    <p:set>
                                      <p:cBhvr>
                                        <p:cTn id="129" dur="1" fill="hold">
                                          <p:stCondLst>
                                            <p:cond delay="0"/>
                                          </p:stCondLst>
                                        </p:cTn>
                                        <p:tgtEl>
                                          <p:spTgt spid="3145750"/>
                                        </p:tgtEl>
                                        <p:attrNameLst>
                                          <p:attrName>style.visibility</p:attrName>
                                        </p:attrNameLst>
                                      </p:cBhvr>
                                      <p:to>
                                        <p:strVal val="visible"/>
                                      </p:to>
                                    </p:set>
                                  </p:childTnLst>
                                </p:cTn>
                              </p:par>
                              <p:par>
                                <p:cTn id="130" presetID="1" presetClass="entr" presetSubtype="0" fill="hold" nodeType="withEffect">
                                  <p:stCondLst>
                                    <p:cond delay="600"/>
                                  </p:stCondLst>
                                  <p:childTnLst>
                                    <p:set>
                                      <p:cBhvr>
                                        <p:cTn id="131" dur="1" fill="hold">
                                          <p:stCondLst>
                                            <p:cond delay="0"/>
                                          </p:stCondLst>
                                        </p:cTn>
                                        <p:tgtEl>
                                          <p:spTgt spid="3145751"/>
                                        </p:tgtEl>
                                        <p:attrNameLst>
                                          <p:attrName>style.visibility</p:attrName>
                                        </p:attrNameLst>
                                      </p:cBhvr>
                                      <p:to>
                                        <p:strVal val="visible"/>
                                      </p:to>
                                    </p:set>
                                  </p:childTnLst>
                                </p:cTn>
                              </p:par>
                              <p:par>
                                <p:cTn id="132" presetID="1" presetClass="entr" presetSubtype="0" fill="hold" nodeType="withEffect">
                                  <p:stCondLst>
                                    <p:cond delay="600"/>
                                  </p:stCondLst>
                                  <p:childTnLst>
                                    <p:set>
                                      <p:cBhvr>
                                        <p:cTn id="133" dur="1" fill="hold">
                                          <p:stCondLst>
                                            <p:cond delay="0"/>
                                          </p:stCondLst>
                                        </p:cTn>
                                        <p:tgtEl>
                                          <p:spTgt spid="3145752"/>
                                        </p:tgtEl>
                                        <p:attrNameLst>
                                          <p:attrName>style.visibility</p:attrName>
                                        </p:attrNameLst>
                                      </p:cBhvr>
                                      <p:to>
                                        <p:strVal val="visible"/>
                                      </p:to>
                                    </p:set>
                                  </p:childTnLst>
                                </p:cTn>
                              </p:par>
                              <p:par>
                                <p:cTn id="134" presetID="1" presetClass="entr" presetSubtype="0" fill="hold" nodeType="withEffect">
                                  <p:stCondLst>
                                    <p:cond delay="600"/>
                                  </p:stCondLst>
                                  <p:childTnLst>
                                    <p:set>
                                      <p:cBhvr>
                                        <p:cTn id="135" dur="1" fill="hold">
                                          <p:stCondLst>
                                            <p:cond delay="0"/>
                                          </p:stCondLst>
                                        </p:cTn>
                                        <p:tgtEl>
                                          <p:spTgt spid="3145753"/>
                                        </p:tgtEl>
                                        <p:attrNameLst>
                                          <p:attrName>style.visibility</p:attrName>
                                        </p:attrNameLst>
                                      </p:cBhvr>
                                      <p:to>
                                        <p:strVal val="visible"/>
                                      </p:to>
                                    </p:set>
                                  </p:childTnLst>
                                </p:cTn>
                              </p:par>
                              <p:par>
                                <p:cTn id="136" presetID="1" presetClass="entr" presetSubtype="0" fill="hold" nodeType="withEffect">
                                  <p:stCondLst>
                                    <p:cond delay="600"/>
                                  </p:stCondLst>
                                  <p:childTnLst>
                                    <p:set>
                                      <p:cBhvr>
                                        <p:cTn id="137" dur="1" fill="hold">
                                          <p:stCondLst>
                                            <p:cond delay="0"/>
                                          </p:stCondLst>
                                        </p:cTn>
                                        <p:tgtEl>
                                          <p:spTgt spid="3145754"/>
                                        </p:tgtEl>
                                        <p:attrNameLst>
                                          <p:attrName>style.visibility</p:attrName>
                                        </p:attrNameLst>
                                      </p:cBhvr>
                                      <p:to>
                                        <p:strVal val="visible"/>
                                      </p:to>
                                    </p:set>
                                  </p:childTnLst>
                                </p:cTn>
                              </p:par>
                              <p:par>
                                <p:cTn id="138" presetID="1" presetClass="entr" presetSubtype="0" fill="hold" nodeType="withEffect">
                                  <p:stCondLst>
                                    <p:cond delay="600"/>
                                  </p:stCondLst>
                                  <p:childTnLst>
                                    <p:set>
                                      <p:cBhvr>
                                        <p:cTn id="139" dur="1" fill="hold">
                                          <p:stCondLst>
                                            <p:cond delay="0"/>
                                          </p:stCondLst>
                                        </p:cTn>
                                        <p:tgtEl>
                                          <p:spTgt spid="3145755"/>
                                        </p:tgtEl>
                                        <p:attrNameLst>
                                          <p:attrName>style.visibility</p:attrName>
                                        </p:attrNameLst>
                                      </p:cBhvr>
                                      <p:to>
                                        <p:strVal val="visible"/>
                                      </p:to>
                                    </p:set>
                                  </p:childTnLst>
                                </p:cTn>
                              </p:par>
                              <p:par>
                                <p:cTn id="140" presetID="1" presetClass="entr" presetSubtype="0" fill="hold" nodeType="withEffect">
                                  <p:stCondLst>
                                    <p:cond delay="600"/>
                                  </p:stCondLst>
                                  <p:childTnLst>
                                    <p:set>
                                      <p:cBhvr>
                                        <p:cTn id="141" dur="1" fill="hold">
                                          <p:stCondLst>
                                            <p:cond delay="0"/>
                                          </p:stCondLst>
                                        </p:cTn>
                                        <p:tgtEl>
                                          <p:spTgt spid="3145756"/>
                                        </p:tgtEl>
                                        <p:attrNameLst>
                                          <p:attrName>style.visibility</p:attrName>
                                        </p:attrNameLst>
                                      </p:cBhvr>
                                      <p:to>
                                        <p:strVal val="visible"/>
                                      </p:to>
                                    </p:set>
                                  </p:childTnLst>
                                </p:cTn>
                              </p:par>
                              <p:par>
                                <p:cTn id="142" presetID="1" presetClass="entr" presetSubtype="0" fill="hold" grpId="0" nodeType="withEffect">
                                  <p:stCondLst>
                                    <p:cond delay="600"/>
                                  </p:stCondLst>
                                  <p:childTnLst>
                                    <p:set>
                                      <p:cBhvr>
                                        <p:cTn id="143" dur="1" fill="hold">
                                          <p:stCondLst>
                                            <p:cond delay="0"/>
                                          </p:stCondLst>
                                        </p:cTn>
                                        <p:tgtEl>
                                          <p:spTgt spid="1048611"/>
                                        </p:tgtEl>
                                        <p:attrNameLst>
                                          <p:attrName>style.visibility</p:attrName>
                                        </p:attrNameLst>
                                      </p:cBhvr>
                                      <p:to>
                                        <p:strVal val="visible"/>
                                      </p:to>
                                    </p:set>
                                  </p:childTnLst>
                                </p:cTn>
                              </p:par>
                              <p:par>
                                <p:cTn id="144" presetID="1" presetClass="entr" presetSubtype="0" fill="hold" nodeType="withEffect">
                                  <p:stCondLst>
                                    <p:cond delay="600"/>
                                  </p:stCondLst>
                                  <p:childTnLst>
                                    <p:set>
                                      <p:cBhvr>
                                        <p:cTn id="145" dur="1" fill="hold">
                                          <p:stCondLst>
                                            <p:cond delay="0"/>
                                          </p:stCondLst>
                                        </p:cTn>
                                        <p:tgtEl>
                                          <p:spTgt spid="3145757"/>
                                        </p:tgtEl>
                                        <p:attrNameLst>
                                          <p:attrName>style.visibility</p:attrName>
                                        </p:attrNameLst>
                                      </p:cBhvr>
                                      <p:to>
                                        <p:strVal val="visible"/>
                                      </p:to>
                                    </p:set>
                                  </p:childTnLst>
                                </p:cTn>
                              </p:par>
                              <p:par>
                                <p:cTn id="146" presetID="1" presetClass="entr" presetSubtype="0" fill="hold" nodeType="withEffect">
                                  <p:stCondLst>
                                    <p:cond delay="600"/>
                                  </p:stCondLst>
                                  <p:childTnLst>
                                    <p:set>
                                      <p:cBhvr>
                                        <p:cTn id="147" dur="1" fill="hold">
                                          <p:stCondLst>
                                            <p:cond delay="0"/>
                                          </p:stCondLst>
                                        </p:cTn>
                                        <p:tgtEl>
                                          <p:spTgt spid="3145758"/>
                                        </p:tgtEl>
                                        <p:attrNameLst>
                                          <p:attrName>style.visibility</p:attrName>
                                        </p:attrNameLst>
                                      </p:cBhvr>
                                      <p:to>
                                        <p:strVal val="visible"/>
                                      </p:to>
                                    </p:set>
                                  </p:childTnLst>
                                </p:cTn>
                              </p:par>
                              <p:par>
                                <p:cTn id="148" presetID="1" presetClass="entr" presetSubtype="0" fill="hold" nodeType="withEffect">
                                  <p:stCondLst>
                                    <p:cond delay="600"/>
                                  </p:stCondLst>
                                  <p:childTnLst>
                                    <p:set>
                                      <p:cBhvr>
                                        <p:cTn id="149" dur="1" fill="hold">
                                          <p:stCondLst>
                                            <p:cond delay="0"/>
                                          </p:stCondLst>
                                        </p:cTn>
                                        <p:tgtEl>
                                          <p:spTgt spid="3145759"/>
                                        </p:tgtEl>
                                        <p:attrNameLst>
                                          <p:attrName>style.visibility</p:attrName>
                                        </p:attrNameLst>
                                      </p:cBhvr>
                                      <p:to>
                                        <p:strVal val="visible"/>
                                      </p:to>
                                    </p:set>
                                  </p:childTnLst>
                                </p:cTn>
                              </p:par>
                              <p:par>
                                <p:cTn id="150" presetID="1" presetClass="entr" presetSubtype="0" fill="hold" grpId="0" nodeType="withEffect">
                                  <p:stCondLst>
                                    <p:cond delay="600"/>
                                  </p:stCondLst>
                                  <p:childTnLst>
                                    <p:set>
                                      <p:cBhvr>
                                        <p:cTn id="151" dur="1" fill="hold">
                                          <p:stCondLst>
                                            <p:cond delay="0"/>
                                          </p:stCondLst>
                                        </p:cTn>
                                        <p:tgtEl>
                                          <p:spTgt spid="1048612"/>
                                        </p:tgtEl>
                                        <p:attrNameLst>
                                          <p:attrName>style.visibility</p:attrName>
                                        </p:attrNameLst>
                                      </p:cBhvr>
                                      <p:to>
                                        <p:strVal val="visible"/>
                                      </p:to>
                                    </p:set>
                                  </p:childTnLst>
                                </p:cTn>
                              </p:par>
                              <p:par>
                                <p:cTn id="152" presetID="1" presetClass="entr" presetSubtype="0" fill="hold" nodeType="withEffect">
                                  <p:stCondLst>
                                    <p:cond delay="600"/>
                                  </p:stCondLst>
                                  <p:childTnLst>
                                    <p:set>
                                      <p:cBhvr>
                                        <p:cTn id="153" dur="1" fill="hold">
                                          <p:stCondLst>
                                            <p:cond delay="0"/>
                                          </p:stCondLst>
                                        </p:cTn>
                                        <p:tgtEl>
                                          <p:spTgt spid="3145760"/>
                                        </p:tgtEl>
                                        <p:attrNameLst>
                                          <p:attrName>style.visibility</p:attrName>
                                        </p:attrNameLst>
                                      </p:cBhvr>
                                      <p:to>
                                        <p:strVal val="visible"/>
                                      </p:to>
                                    </p:set>
                                  </p:childTnLst>
                                </p:cTn>
                              </p:par>
                              <p:par>
                                <p:cTn id="154" presetID="1" presetClass="entr" presetSubtype="0" fill="hold" nodeType="withEffect">
                                  <p:stCondLst>
                                    <p:cond delay="600"/>
                                  </p:stCondLst>
                                  <p:childTnLst>
                                    <p:set>
                                      <p:cBhvr>
                                        <p:cTn id="155" dur="1" fill="hold">
                                          <p:stCondLst>
                                            <p:cond delay="0"/>
                                          </p:stCondLst>
                                        </p:cTn>
                                        <p:tgtEl>
                                          <p:spTgt spid="3145761"/>
                                        </p:tgtEl>
                                        <p:attrNameLst>
                                          <p:attrName>style.visibility</p:attrName>
                                        </p:attrNameLst>
                                      </p:cBhvr>
                                      <p:to>
                                        <p:strVal val="visible"/>
                                      </p:to>
                                    </p:set>
                                  </p:childTnLst>
                                </p:cTn>
                              </p:par>
                              <p:par>
                                <p:cTn id="156" presetID="1" presetClass="entr" presetSubtype="0" fill="hold" nodeType="withEffect">
                                  <p:stCondLst>
                                    <p:cond delay="600"/>
                                  </p:stCondLst>
                                  <p:childTnLst>
                                    <p:set>
                                      <p:cBhvr>
                                        <p:cTn id="157" dur="1" fill="hold">
                                          <p:stCondLst>
                                            <p:cond delay="0"/>
                                          </p:stCondLst>
                                        </p:cTn>
                                        <p:tgtEl>
                                          <p:spTgt spid="3145762"/>
                                        </p:tgtEl>
                                        <p:attrNameLst>
                                          <p:attrName>style.visibility</p:attrName>
                                        </p:attrNameLst>
                                      </p:cBhvr>
                                      <p:to>
                                        <p:strVal val="visible"/>
                                      </p:to>
                                    </p:set>
                                  </p:childTnLst>
                                </p:cTn>
                              </p:par>
                              <p:par>
                                <p:cTn id="158" presetID="1" presetClass="entr" presetSubtype="0" fill="hold" nodeType="withEffect">
                                  <p:stCondLst>
                                    <p:cond delay="600"/>
                                  </p:stCondLst>
                                  <p:childTnLst>
                                    <p:set>
                                      <p:cBhvr>
                                        <p:cTn id="159" dur="1" fill="hold">
                                          <p:stCondLst>
                                            <p:cond delay="0"/>
                                          </p:stCondLst>
                                        </p:cTn>
                                        <p:tgtEl>
                                          <p:spTgt spid="3145763"/>
                                        </p:tgtEl>
                                        <p:attrNameLst>
                                          <p:attrName>style.visibility</p:attrName>
                                        </p:attrNameLst>
                                      </p:cBhvr>
                                      <p:to>
                                        <p:strVal val="visible"/>
                                      </p:to>
                                    </p:set>
                                  </p:childTnLst>
                                </p:cTn>
                              </p:par>
                              <p:par>
                                <p:cTn id="160" presetID="1" presetClass="entr" presetSubtype="0" fill="hold" grpId="0" nodeType="withEffect">
                                  <p:stCondLst>
                                    <p:cond delay="600"/>
                                  </p:stCondLst>
                                  <p:childTnLst>
                                    <p:set>
                                      <p:cBhvr>
                                        <p:cTn id="161" dur="1" fill="hold">
                                          <p:stCondLst>
                                            <p:cond delay="0"/>
                                          </p:stCondLst>
                                        </p:cTn>
                                        <p:tgtEl>
                                          <p:spTgt spid="1048613"/>
                                        </p:tgtEl>
                                        <p:attrNameLst>
                                          <p:attrName>style.visibility</p:attrName>
                                        </p:attrNameLst>
                                      </p:cBhvr>
                                      <p:to>
                                        <p:strVal val="visible"/>
                                      </p:to>
                                    </p:set>
                                  </p:childTnLst>
                                </p:cTn>
                              </p:par>
                              <p:par>
                                <p:cTn id="162" presetID="1" presetClass="entr" presetSubtype="0" fill="hold" nodeType="withEffect">
                                  <p:stCondLst>
                                    <p:cond delay="600"/>
                                  </p:stCondLst>
                                  <p:childTnLst>
                                    <p:set>
                                      <p:cBhvr>
                                        <p:cTn id="163" dur="1" fill="hold">
                                          <p:stCondLst>
                                            <p:cond delay="0"/>
                                          </p:stCondLst>
                                        </p:cTn>
                                        <p:tgtEl>
                                          <p:spTgt spid="3145764"/>
                                        </p:tgtEl>
                                        <p:attrNameLst>
                                          <p:attrName>style.visibility</p:attrName>
                                        </p:attrNameLst>
                                      </p:cBhvr>
                                      <p:to>
                                        <p:strVal val="visible"/>
                                      </p:to>
                                    </p:set>
                                  </p:childTnLst>
                                </p:cTn>
                              </p:par>
                              <p:par>
                                <p:cTn id="164" presetID="1" presetClass="entr" presetSubtype="0" fill="hold" nodeType="withEffect">
                                  <p:stCondLst>
                                    <p:cond delay="600"/>
                                  </p:stCondLst>
                                  <p:childTnLst>
                                    <p:set>
                                      <p:cBhvr>
                                        <p:cTn id="165" dur="1" fill="hold">
                                          <p:stCondLst>
                                            <p:cond delay="0"/>
                                          </p:stCondLst>
                                        </p:cTn>
                                        <p:tgtEl>
                                          <p:spTgt spid="3145765"/>
                                        </p:tgtEl>
                                        <p:attrNameLst>
                                          <p:attrName>style.visibility</p:attrName>
                                        </p:attrNameLst>
                                      </p:cBhvr>
                                      <p:to>
                                        <p:strVal val="visible"/>
                                      </p:to>
                                    </p:set>
                                  </p:childTnLst>
                                </p:cTn>
                              </p:par>
                              <p:par>
                                <p:cTn id="166" presetID="1" presetClass="entr" presetSubtype="0" fill="hold" nodeType="withEffect">
                                  <p:stCondLst>
                                    <p:cond delay="600"/>
                                  </p:stCondLst>
                                  <p:childTnLst>
                                    <p:set>
                                      <p:cBhvr>
                                        <p:cTn id="167" dur="1" fill="hold">
                                          <p:stCondLst>
                                            <p:cond delay="0"/>
                                          </p:stCondLst>
                                        </p:cTn>
                                        <p:tgtEl>
                                          <p:spTgt spid="3145766"/>
                                        </p:tgtEl>
                                        <p:attrNameLst>
                                          <p:attrName>style.visibility</p:attrName>
                                        </p:attrNameLst>
                                      </p:cBhvr>
                                      <p:to>
                                        <p:strVal val="visible"/>
                                      </p:to>
                                    </p:set>
                                  </p:childTnLst>
                                </p:cTn>
                              </p:par>
                              <p:par>
                                <p:cTn id="168" presetID="1" presetClass="entr" presetSubtype="0" fill="hold" nodeType="withEffect">
                                  <p:stCondLst>
                                    <p:cond delay="600"/>
                                  </p:stCondLst>
                                  <p:childTnLst>
                                    <p:set>
                                      <p:cBhvr>
                                        <p:cTn id="169" dur="1" fill="hold">
                                          <p:stCondLst>
                                            <p:cond delay="0"/>
                                          </p:stCondLst>
                                        </p:cTn>
                                        <p:tgtEl>
                                          <p:spTgt spid="3145767"/>
                                        </p:tgtEl>
                                        <p:attrNameLst>
                                          <p:attrName>style.visibility</p:attrName>
                                        </p:attrNameLst>
                                      </p:cBhvr>
                                      <p:to>
                                        <p:strVal val="visible"/>
                                      </p:to>
                                    </p:set>
                                  </p:childTnLst>
                                </p:cTn>
                              </p:par>
                              <p:par>
                                <p:cTn id="170" presetID="2" presetClass="entr" presetSubtype="8" fill="hold" grpId="0" nodeType="withEffect">
                                  <p:stCondLst>
                                    <p:cond delay="0"/>
                                  </p:stCondLst>
                                  <p:childTnLst>
                                    <p:set>
                                      <p:cBhvr>
                                        <p:cTn id="171" dur="1" fill="hold">
                                          <p:stCondLst>
                                            <p:cond delay="0"/>
                                          </p:stCondLst>
                                        </p:cTn>
                                        <p:tgtEl>
                                          <p:spTgt spid="1048668"/>
                                        </p:tgtEl>
                                        <p:attrNameLst>
                                          <p:attrName>style.visibility</p:attrName>
                                        </p:attrNameLst>
                                      </p:cBhvr>
                                      <p:to>
                                        <p:strVal val="visible"/>
                                      </p:to>
                                    </p:set>
                                    <p:anim calcmode="lin" valueType="num">
                                      <p:cBhvr additive="base">
                                        <p:cTn id="172" dur="500" fill="hold"/>
                                        <p:tgtEl>
                                          <p:spTgt spid="1048668"/>
                                        </p:tgtEl>
                                        <p:attrNameLst>
                                          <p:attrName>ppt_x</p:attrName>
                                        </p:attrNameLst>
                                      </p:cBhvr>
                                      <p:tavLst>
                                        <p:tav tm="0">
                                          <p:val>
                                            <p:strVal val="0-#ppt_w/2"/>
                                          </p:val>
                                        </p:tav>
                                        <p:tav tm="100000">
                                          <p:val>
                                            <p:strVal val="#ppt_x"/>
                                          </p:val>
                                        </p:tav>
                                      </p:tavLst>
                                    </p:anim>
                                    <p:anim calcmode="lin" valueType="num">
                                      <p:cBhvr additive="base">
                                        <p:cTn id="173" dur="500" fill="hold"/>
                                        <p:tgtEl>
                                          <p:spTgt spid="1048668"/>
                                        </p:tgtEl>
                                        <p:attrNameLst>
                                          <p:attrName>ppt_y</p:attrName>
                                        </p:attrNameLst>
                                      </p:cBhvr>
                                      <p:tavLst>
                                        <p:tav tm="0">
                                          <p:val>
                                            <p:strVal val="#ppt_y"/>
                                          </p:val>
                                        </p:tav>
                                        <p:tav tm="100000">
                                          <p:val>
                                            <p:strVal val="#ppt_y"/>
                                          </p:val>
                                        </p:tav>
                                      </p:tavLst>
                                    </p:anim>
                                  </p:childTnLst>
                                </p:cTn>
                              </p:par>
                              <p:par>
                                <p:cTn id="174" presetID="53" presetClass="entr" presetSubtype="16" fill="hold" grpId="0" nodeType="withEffect">
                                  <p:stCondLst>
                                    <p:cond delay="0"/>
                                  </p:stCondLst>
                                  <p:childTnLst>
                                    <p:set>
                                      <p:cBhvr>
                                        <p:cTn id="175" dur="1" fill="hold">
                                          <p:stCondLst>
                                            <p:cond delay="0"/>
                                          </p:stCondLst>
                                        </p:cTn>
                                        <p:tgtEl>
                                          <p:spTgt spid="1048667"/>
                                        </p:tgtEl>
                                        <p:attrNameLst>
                                          <p:attrName>style.visibility</p:attrName>
                                        </p:attrNameLst>
                                      </p:cBhvr>
                                      <p:to>
                                        <p:strVal val="visible"/>
                                      </p:to>
                                    </p:set>
                                    <p:anim calcmode="lin" valueType="num">
                                      <p:cBhvr>
                                        <p:cTn id="176" dur="500" fill="hold"/>
                                        <p:tgtEl>
                                          <p:spTgt spid="1048667"/>
                                        </p:tgtEl>
                                        <p:attrNameLst>
                                          <p:attrName>ppt_w</p:attrName>
                                        </p:attrNameLst>
                                      </p:cBhvr>
                                      <p:tavLst>
                                        <p:tav tm="0">
                                          <p:val>
                                            <p:fltVal val="0"/>
                                          </p:val>
                                        </p:tav>
                                        <p:tav tm="100000">
                                          <p:val>
                                            <p:strVal val="#ppt_w"/>
                                          </p:val>
                                        </p:tav>
                                      </p:tavLst>
                                    </p:anim>
                                    <p:anim calcmode="lin" valueType="num">
                                      <p:cBhvr>
                                        <p:cTn id="177" dur="500" fill="hold"/>
                                        <p:tgtEl>
                                          <p:spTgt spid="1048667"/>
                                        </p:tgtEl>
                                        <p:attrNameLst>
                                          <p:attrName>ppt_h</p:attrName>
                                        </p:attrNameLst>
                                      </p:cBhvr>
                                      <p:tavLst>
                                        <p:tav tm="0">
                                          <p:val>
                                            <p:fltVal val="0"/>
                                          </p:val>
                                        </p:tav>
                                        <p:tav tm="100000">
                                          <p:val>
                                            <p:strVal val="#ppt_h"/>
                                          </p:val>
                                        </p:tav>
                                      </p:tavLst>
                                    </p:anim>
                                    <p:animEffect transition="in" filter="fade">
                                      <p:cBhvr>
                                        <p:cTn id="178" dur="500"/>
                                        <p:tgtEl>
                                          <p:spTgt spid="1048667"/>
                                        </p:tgtEl>
                                      </p:cBhvr>
                                    </p:animEffect>
                                  </p:childTnLst>
                                </p:cTn>
                              </p:par>
                              <p:par>
                                <p:cTn id="179" presetID="2" presetClass="entr" presetSubtype="2" fill="hold" nodeType="withEffect">
                                  <p:stCondLst>
                                    <p:cond delay="0"/>
                                  </p:stCondLst>
                                  <p:childTnLst>
                                    <p:set>
                                      <p:cBhvr>
                                        <p:cTn id="180" dur="1" fill="hold">
                                          <p:stCondLst>
                                            <p:cond delay="0"/>
                                          </p:stCondLst>
                                        </p:cTn>
                                        <p:tgtEl>
                                          <p:spTgt spid="43"/>
                                        </p:tgtEl>
                                        <p:attrNameLst>
                                          <p:attrName>style.visibility</p:attrName>
                                        </p:attrNameLst>
                                      </p:cBhvr>
                                      <p:to>
                                        <p:strVal val="visible"/>
                                      </p:to>
                                    </p:set>
                                    <p:anim calcmode="lin" valueType="num">
                                      <p:cBhvr additive="base">
                                        <p:cTn id="181" dur="500" fill="hold"/>
                                        <p:tgtEl>
                                          <p:spTgt spid="43"/>
                                        </p:tgtEl>
                                        <p:attrNameLst>
                                          <p:attrName>ppt_x</p:attrName>
                                        </p:attrNameLst>
                                      </p:cBhvr>
                                      <p:tavLst>
                                        <p:tav tm="0">
                                          <p:val>
                                            <p:strVal val="1+#ppt_w/2"/>
                                          </p:val>
                                        </p:tav>
                                        <p:tav tm="100000">
                                          <p:val>
                                            <p:strVal val="#ppt_x"/>
                                          </p:val>
                                        </p:tav>
                                      </p:tavLst>
                                    </p:anim>
                                    <p:anim calcmode="lin" valueType="num">
                                      <p:cBhvr additive="base">
                                        <p:cTn id="182" dur="500" fill="hold"/>
                                        <p:tgtEl>
                                          <p:spTgt spid="43"/>
                                        </p:tgtEl>
                                        <p:attrNameLst>
                                          <p:attrName>ppt_y</p:attrName>
                                        </p:attrNameLst>
                                      </p:cBhvr>
                                      <p:tavLst>
                                        <p:tav tm="0">
                                          <p:val>
                                            <p:strVal val="#ppt_y"/>
                                          </p:val>
                                        </p:tav>
                                        <p:tav tm="100000">
                                          <p:val>
                                            <p:strVal val="#ppt_y"/>
                                          </p:val>
                                        </p:tav>
                                      </p:tavLst>
                                    </p:anim>
                                  </p:childTnLst>
                                </p:cTn>
                              </p:par>
                              <p:par>
                                <p:cTn id="183" presetID="10" presetClass="entr" presetSubtype="0" fill="hold" grpId="1" nodeType="withEffect">
                                  <p:stCondLst>
                                    <p:cond delay="1000"/>
                                  </p:stCondLst>
                                  <p:childTnLst>
                                    <p:set>
                                      <p:cBhvr>
                                        <p:cTn id="184" dur="1" fill="hold">
                                          <p:stCondLst>
                                            <p:cond delay="0"/>
                                          </p:stCondLst>
                                        </p:cTn>
                                        <p:tgtEl>
                                          <p:spTgt spid="1048665"/>
                                        </p:tgtEl>
                                        <p:attrNameLst>
                                          <p:attrName>style.visibility</p:attrName>
                                        </p:attrNameLst>
                                      </p:cBhvr>
                                      <p:to>
                                        <p:strVal val="visible"/>
                                      </p:to>
                                    </p:set>
                                    <p:animEffect transition="in" filter="fade">
                                      <p:cBhvr>
                                        <p:cTn id="185" dur="500"/>
                                        <p:tgtEl>
                                          <p:spTgt spid="1048665"/>
                                        </p:tgtEl>
                                      </p:cBhvr>
                                    </p:animEffect>
                                  </p:childTnLst>
                                </p:cTn>
                              </p:par>
                              <p:par>
                                <p:cTn id="186" presetID="10" presetClass="entr" presetSubtype="0" fill="hold" grpId="1" nodeType="withEffect">
                                  <p:stCondLst>
                                    <p:cond delay="1000"/>
                                  </p:stCondLst>
                                  <p:childTnLst>
                                    <p:set>
                                      <p:cBhvr>
                                        <p:cTn id="187" dur="1" fill="hold">
                                          <p:stCondLst>
                                            <p:cond delay="0"/>
                                          </p:stCondLst>
                                        </p:cTn>
                                        <p:tgtEl>
                                          <p:spTgt spid="1048666"/>
                                        </p:tgtEl>
                                        <p:attrNameLst>
                                          <p:attrName>style.visibility</p:attrName>
                                        </p:attrNameLst>
                                      </p:cBhvr>
                                      <p:to>
                                        <p:strVal val="visible"/>
                                      </p:to>
                                    </p:set>
                                    <p:animEffect transition="in" filter="fade">
                                      <p:cBhvr>
                                        <p:cTn id="188" dur="500"/>
                                        <p:tgtEl>
                                          <p:spTgt spid="1048666"/>
                                        </p:tgtEl>
                                      </p:cBhvr>
                                    </p:animEffect>
                                  </p:childTnLst>
                                </p:cTn>
                              </p:par>
                              <p:par>
                                <p:cTn id="189" presetID="10" presetClass="entr" presetSubtype="0" fill="hold" nodeType="withEffect">
                                  <p:stCondLst>
                                    <p:cond delay="1000"/>
                                  </p:stCondLst>
                                  <p:childTnLst>
                                    <p:set>
                                      <p:cBhvr>
                                        <p:cTn id="190" dur="1" fill="hold">
                                          <p:stCondLst>
                                            <p:cond delay="0"/>
                                          </p:stCondLst>
                                        </p:cTn>
                                        <p:tgtEl>
                                          <p:spTgt spid="37"/>
                                        </p:tgtEl>
                                        <p:attrNameLst>
                                          <p:attrName>style.visibility</p:attrName>
                                        </p:attrNameLst>
                                      </p:cBhvr>
                                      <p:to>
                                        <p:strVal val="visible"/>
                                      </p:to>
                                    </p:set>
                                    <p:animEffect transition="in" filter="fade">
                                      <p:cBhvr>
                                        <p:cTn id="191" dur="500"/>
                                        <p:tgtEl>
                                          <p:spTgt spid="37"/>
                                        </p:tgtEl>
                                      </p:cBhvr>
                                    </p:animEffect>
                                  </p:childTnLst>
                                </p:cTn>
                              </p:par>
                              <p:par>
                                <p:cTn id="192" presetID="10" presetClass="entr" presetSubtype="0" fill="hold" nodeType="withEffect">
                                  <p:stCondLst>
                                    <p:cond delay="1000"/>
                                  </p:stCondLst>
                                  <p:childTnLst>
                                    <p:set>
                                      <p:cBhvr>
                                        <p:cTn id="193" dur="1" fill="hold">
                                          <p:stCondLst>
                                            <p:cond delay="0"/>
                                          </p:stCondLst>
                                        </p:cTn>
                                        <p:tgtEl>
                                          <p:spTgt spid="36"/>
                                        </p:tgtEl>
                                        <p:attrNameLst>
                                          <p:attrName>style.visibility</p:attrName>
                                        </p:attrNameLst>
                                      </p:cBhvr>
                                      <p:to>
                                        <p:strVal val="visible"/>
                                      </p:to>
                                    </p:set>
                                    <p:animEffect transition="in" filter="fade">
                                      <p:cBhvr>
                                        <p:cTn id="194" dur="500"/>
                                        <p:tgtEl>
                                          <p:spTgt spid="36"/>
                                        </p:tgtEl>
                                      </p:cBhvr>
                                    </p:animEffect>
                                  </p:childTnLst>
                                </p:cTn>
                              </p:par>
                              <p:par>
                                <p:cTn id="195" presetID="10" presetClass="entr" presetSubtype="0" fill="hold" grpId="1" nodeType="withEffect">
                                  <p:stCondLst>
                                    <p:cond delay="1000"/>
                                  </p:stCondLst>
                                  <p:childTnLst>
                                    <p:set>
                                      <p:cBhvr>
                                        <p:cTn id="196" dur="1" fill="hold">
                                          <p:stCondLst>
                                            <p:cond delay="0"/>
                                          </p:stCondLst>
                                        </p:cTn>
                                        <p:tgtEl>
                                          <p:spTgt spid="1048641"/>
                                        </p:tgtEl>
                                        <p:attrNameLst>
                                          <p:attrName>style.visibility</p:attrName>
                                        </p:attrNameLst>
                                      </p:cBhvr>
                                      <p:to>
                                        <p:strVal val="visible"/>
                                      </p:to>
                                    </p:set>
                                    <p:animEffect transition="in" filter="fade">
                                      <p:cBhvr>
                                        <p:cTn id="197" dur="500"/>
                                        <p:tgtEl>
                                          <p:spTgt spid="1048641"/>
                                        </p:tgtEl>
                                      </p:cBhvr>
                                    </p:animEffect>
                                  </p:childTnLst>
                                </p:cTn>
                              </p:par>
                              <p:par>
                                <p:cTn id="198" presetID="10" presetClass="entr" presetSubtype="0" fill="hold" nodeType="withEffect">
                                  <p:stCondLst>
                                    <p:cond delay="1000"/>
                                  </p:stCondLst>
                                  <p:childTnLst>
                                    <p:set>
                                      <p:cBhvr>
                                        <p:cTn id="199" dur="1" fill="hold">
                                          <p:stCondLst>
                                            <p:cond delay="0"/>
                                          </p:stCondLst>
                                        </p:cTn>
                                        <p:tgtEl>
                                          <p:spTgt spid="38"/>
                                        </p:tgtEl>
                                        <p:attrNameLst>
                                          <p:attrName>style.visibility</p:attrName>
                                        </p:attrNameLst>
                                      </p:cBhvr>
                                      <p:to>
                                        <p:strVal val="visible"/>
                                      </p:to>
                                    </p:set>
                                    <p:animEffect transition="in" filter="fade">
                                      <p:cBhvr>
                                        <p:cTn id="200" dur="500"/>
                                        <p:tgtEl>
                                          <p:spTgt spid="38"/>
                                        </p:tgtEl>
                                      </p:cBhvr>
                                    </p:animEffect>
                                  </p:childTnLst>
                                </p:cTn>
                              </p:par>
                              <p:par>
                                <p:cTn id="201" presetID="10" presetClass="entr" presetSubtype="0" fill="hold" nodeType="withEffect">
                                  <p:stCondLst>
                                    <p:cond delay="100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500"/>
                                        <p:tgtEl>
                                          <p:spTgt spid="34"/>
                                        </p:tgtEl>
                                      </p:cBhvr>
                                    </p:animEffect>
                                  </p:childTnLst>
                                </p:cTn>
                              </p:par>
                              <p:par>
                                <p:cTn id="204" presetID="10" presetClass="entr" presetSubtype="0" fill="hold" nodeType="withEffect">
                                  <p:stCondLst>
                                    <p:cond delay="1000"/>
                                  </p:stCondLst>
                                  <p:childTnLst>
                                    <p:set>
                                      <p:cBhvr>
                                        <p:cTn id="205" dur="1" fill="hold">
                                          <p:stCondLst>
                                            <p:cond delay="0"/>
                                          </p:stCondLst>
                                        </p:cTn>
                                        <p:tgtEl>
                                          <p:spTgt spid="33"/>
                                        </p:tgtEl>
                                        <p:attrNameLst>
                                          <p:attrName>style.visibility</p:attrName>
                                        </p:attrNameLst>
                                      </p:cBhvr>
                                      <p:to>
                                        <p:strVal val="visible"/>
                                      </p:to>
                                    </p:set>
                                    <p:animEffect transition="in" filter="fade">
                                      <p:cBhvr>
                                        <p:cTn id="206" dur="500"/>
                                        <p:tgtEl>
                                          <p:spTgt spid="33"/>
                                        </p:tgtEl>
                                      </p:cBhvr>
                                    </p:animEffect>
                                  </p:childTnLst>
                                </p:cTn>
                              </p:par>
                              <p:par>
                                <p:cTn id="207" presetID="10" presetClass="entr" presetSubtype="0" fill="hold" grpId="1" nodeType="withEffect">
                                  <p:stCondLst>
                                    <p:cond delay="1000"/>
                                  </p:stCondLst>
                                  <p:childTnLst>
                                    <p:set>
                                      <p:cBhvr>
                                        <p:cTn id="208" dur="1" fill="hold">
                                          <p:stCondLst>
                                            <p:cond delay="0"/>
                                          </p:stCondLst>
                                        </p:cTn>
                                        <p:tgtEl>
                                          <p:spTgt spid="1048635"/>
                                        </p:tgtEl>
                                        <p:attrNameLst>
                                          <p:attrName>style.visibility</p:attrName>
                                        </p:attrNameLst>
                                      </p:cBhvr>
                                      <p:to>
                                        <p:strVal val="visible"/>
                                      </p:to>
                                    </p:set>
                                    <p:animEffect transition="in" filter="fade">
                                      <p:cBhvr>
                                        <p:cTn id="209" dur="500"/>
                                        <p:tgtEl>
                                          <p:spTgt spid="1048635"/>
                                        </p:tgtEl>
                                      </p:cBhvr>
                                    </p:animEffect>
                                  </p:childTnLst>
                                </p:cTn>
                              </p:par>
                              <p:par>
                                <p:cTn id="210" presetID="10" presetClass="entr" presetSubtype="0" fill="hold" nodeType="withEffect">
                                  <p:stCondLst>
                                    <p:cond delay="1000"/>
                                  </p:stCondLst>
                                  <p:childTnLst>
                                    <p:set>
                                      <p:cBhvr>
                                        <p:cTn id="211" dur="1" fill="hold">
                                          <p:stCondLst>
                                            <p:cond delay="0"/>
                                          </p:stCondLst>
                                        </p:cTn>
                                        <p:tgtEl>
                                          <p:spTgt spid="35"/>
                                        </p:tgtEl>
                                        <p:attrNameLst>
                                          <p:attrName>style.visibility</p:attrName>
                                        </p:attrNameLst>
                                      </p:cBhvr>
                                      <p:to>
                                        <p:strVal val="visible"/>
                                      </p:to>
                                    </p:set>
                                    <p:animEffect transition="in" filter="fade">
                                      <p:cBhvr>
                                        <p:cTn id="212" dur="500"/>
                                        <p:tgtEl>
                                          <p:spTgt spid="35"/>
                                        </p:tgtEl>
                                      </p:cBhvr>
                                    </p:animEffect>
                                  </p:childTnLst>
                                </p:cTn>
                              </p:par>
                              <p:par>
                                <p:cTn id="213" presetID="10" presetClass="entr" presetSubtype="0" fill="hold" nodeType="withEffect">
                                  <p:stCondLst>
                                    <p:cond delay="1000"/>
                                  </p:stCondLst>
                                  <p:childTnLst>
                                    <p:set>
                                      <p:cBhvr>
                                        <p:cTn id="214" dur="1" fill="hold">
                                          <p:stCondLst>
                                            <p:cond delay="0"/>
                                          </p:stCondLst>
                                        </p:cTn>
                                        <p:tgtEl>
                                          <p:spTgt spid="39"/>
                                        </p:tgtEl>
                                        <p:attrNameLst>
                                          <p:attrName>style.visibility</p:attrName>
                                        </p:attrNameLst>
                                      </p:cBhvr>
                                      <p:to>
                                        <p:strVal val="visible"/>
                                      </p:to>
                                    </p:set>
                                    <p:animEffect transition="in" filter="fade">
                                      <p:cBhvr>
                                        <p:cTn id="215" dur="500"/>
                                        <p:tgtEl>
                                          <p:spTgt spid="39"/>
                                        </p:tgtEl>
                                      </p:cBhvr>
                                    </p:animEffect>
                                  </p:childTnLst>
                                </p:cTn>
                              </p:par>
                              <p:par>
                                <p:cTn id="216" presetID="10" presetClass="entr" presetSubtype="0" fill="hold" grpId="1" nodeType="withEffect">
                                  <p:stCondLst>
                                    <p:cond delay="1000"/>
                                  </p:stCondLst>
                                  <p:childTnLst>
                                    <p:set>
                                      <p:cBhvr>
                                        <p:cTn id="217" dur="1" fill="hold">
                                          <p:stCondLst>
                                            <p:cond delay="0"/>
                                          </p:stCondLst>
                                        </p:cTn>
                                        <p:tgtEl>
                                          <p:spTgt spid="1048654"/>
                                        </p:tgtEl>
                                        <p:attrNameLst>
                                          <p:attrName>style.visibility</p:attrName>
                                        </p:attrNameLst>
                                      </p:cBhvr>
                                      <p:to>
                                        <p:strVal val="visible"/>
                                      </p:to>
                                    </p:set>
                                    <p:animEffect transition="in" filter="fade">
                                      <p:cBhvr>
                                        <p:cTn id="218" dur="500"/>
                                        <p:tgtEl>
                                          <p:spTgt spid="1048654"/>
                                        </p:tgtEl>
                                      </p:cBhvr>
                                    </p:animEffect>
                                  </p:childTnLst>
                                </p:cTn>
                              </p:par>
                              <p:par>
                                <p:cTn id="219" presetID="10" presetClass="entr" presetSubtype="0" fill="hold" nodeType="withEffect">
                                  <p:stCondLst>
                                    <p:cond delay="1000"/>
                                  </p:stCondLst>
                                  <p:childTnLst>
                                    <p:set>
                                      <p:cBhvr>
                                        <p:cTn id="220" dur="1" fill="hold">
                                          <p:stCondLst>
                                            <p:cond delay="0"/>
                                          </p:stCondLst>
                                        </p:cTn>
                                        <p:tgtEl>
                                          <p:spTgt spid="40"/>
                                        </p:tgtEl>
                                        <p:attrNameLst>
                                          <p:attrName>style.visibility</p:attrName>
                                        </p:attrNameLst>
                                      </p:cBhvr>
                                      <p:to>
                                        <p:strVal val="visible"/>
                                      </p:to>
                                    </p:set>
                                    <p:animEffect transition="in" filter="fade">
                                      <p:cBhvr>
                                        <p:cTn id="221" dur="500"/>
                                        <p:tgtEl>
                                          <p:spTgt spid="40"/>
                                        </p:tgtEl>
                                      </p:cBhvr>
                                    </p:animEffect>
                                  </p:childTnLst>
                                </p:cTn>
                              </p:par>
                              <p:par>
                                <p:cTn id="222" presetID="10" presetClass="entr" presetSubtype="0" fill="hold" nodeType="withEffect">
                                  <p:stCondLst>
                                    <p:cond delay="1000"/>
                                  </p:stCondLst>
                                  <p:childTnLst>
                                    <p:set>
                                      <p:cBhvr>
                                        <p:cTn id="223" dur="1" fill="hold">
                                          <p:stCondLst>
                                            <p:cond delay="0"/>
                                          </p:stCondLst>
                                        </p:cTn>
                                        <p:tgtEl>
                                          <p:spTgt spid="42"/>
                                        </p:tgtEl>
                                        <p:attrNameLst>
                                          <p:attrName>style.visibility</p:attrName>
                                        </p:attrNameLst>
                                      </p:cBhvr>
                                      <p:to>
                                        <p:strVal val="visible"/>
                                      </p:to>
                                    </p:set>
                                    <p:animEffect transition="in" filter="fade">
                                      <p:cBhvr>
                                        <p:cTn id="224" dur="500"/>
                                        <p:tgtEl>
                                          <p:spTgt spid="42"/>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41"/>
                                        </p:tgtEl>
                                        <p:attrNameLst>
                                          <p:attrName>style.visibility</p:attrName>
                                        </p:attrNameLst>
                                      </p:cBhvr>
                                      <p:to>
                                        <p:strVal val="visible"/>
                                      </p:to>
                                    </p:set>
                                    <p:animEffect transition="in" filter="fade">
                                      <p:cBhvr>
                                        <p:cTn id="227" dur="500"/>
                                        <p:tgtEl>
                                          <p:spTgt spid="41"/>
                                        </p:tgtEl>
                                      </p:cBhvr>
                                    </p:animEffect>
                                  </p:childTnLst>
                                </p:cTn>
                              </p:par>
                              <p:par>
                                <p:cTn id="228" presetID="10" presetClass="entr" presetSubtype="0" fill="hold" grpId="1" nodeType="withEffect">
                                  <p:stCondLst>
                                    <p:cond delay="1000"/>
                                  </p:stCondLst>
                                  <p:childTnLst>
                                    <p:set>
                                      <p:cBhvr>
                                        <p:cTn id="229" dur="1" fill="hold">
                                          <p:stCondLst>
                                            <p:cond delay="0"/>
                                          </p:stCondLst>
                                        </p:cTn>
                                        <p:tgtEl>
                                          <p:spTgt spid="1048664"/>
                                        </p:tgtEl>
                                        <p:attrNameLst>
                                          <p:attrName>style.visibility</p:attrName>
                                        </p:attrNameLst>
                                      </p:cBhvr>
                                      <p:to>
                                        <p:strVal val="visible"/>
                                      </p:to>
                                    </p:set>
                                    <p:animEffect transition="in" filter="fade">
                                      <p:cBhvr>
                                        <p:cTn id="230" dur="500"/>
                                        <p:tgtEl>
                                          <p:spTgt spid="1048664"/>
                                        </p:tgtEl>
                                      </p:cBhvr>
                                    </p:animEffect>
                                  </p:childTnLst>
                                </p:cTn>
                              </p:par>
                              <p:par>
                                <p:cTn id="231" presetID="10" presetClass="entr" presetSubtype="0" fill="hold" grpId="1" nodeType="withEffect">
                                  <p:stCondLst>
                                    <p:cond delay="1000"/>
                                  </p:stCondLst>
                                  <p:childTnLst>
                                    <p:set>
                                      <p:cBhvr>
                                        <p:cTn id="232" dur="1" fill="hold">
                                          <p:stCondLst>
                                            <p:cond delay="0"/>
                                          </p:stCondLst>
                                        </p:cTn>
                                        <p:tgtEl>
                                          <p:spTgt spid="1048620"/>
                                        </p:tgtEl>
                                        <p:attrNameLst>
                                          <p:attrName>style.visibility</p:attrName>
                                        </p:attrNameLst>
                                      </p:cBhvr>
                                      <p:to>
                                        <p:strVal val="visible"/>
                                      </p:to>
                                    </p:set>
                                    <p:animEffect transition="in" filter="fade">
                                      <p:cBhvr>
                                        <p:cTn id="233" dur="500"/>
                                        <p:tgtEl>
                                          <p:spTgt spid="1048620"/>
                                        </p:tgtEl>
                                      </p:cBhvr>
                                    </p:animEffect>
                                  </p:childTnLst>
                                </p:cTn>
                              </p:par>
                              <p:par>
                                <p:cTn id="234" presetID="10" presetClass="entr" presetSubtype="0" fill="hold" grpId="1" nodeType="withEffect">
                                  <p:stCondLst>
                                    <p:cond delay="1000"/>
                                  </p:stCondLst>
                                  <p:childTnLst>
                                    <p:set>
                                      <p:cBhvr>
                                        <p:cTn id="235" dur="1" fill="hold">
                                          <p:stCondLst>
                                            <p:cond delay="0"/>
                                          </p:stCondLst>
                                        </p:cTn>
                                        <p:tgtEl>
                                          <p:spTgt spid="1048627"/>
                                        </p:tgtEl>
                                        <p:attrNameLst>
                                          <p:attrName>style.visibility</p:attrName>
                                        </p:attrNameLst>
                                      </p:cBhvr>
                                      <p:to>
                                        <p:strVal val="visible"/>
                                      </p:to>
                                    </p:set>
                                    <p:animEffect transition="in" filter="fade">
                                      <p:cBhvr>
                                        <p:cTn id="236" dur="500"/>
                                        <p:tgtEl>
                                          <p:spTgt spid="1048627"/>
                                        </p:tgtEl>
                                      </p:cBhvr>
                                    </p:animEffect>
                                  </p:childTnLst>
                                </p:cTn>
                              </p:par>
                              <p:par>
                                <p:cTn id="237" presetID="10" presetClass="entr" presetSubtype="0" fill="hold" grpId="1" nodeType="withEffect">
                                  <p:stCondLst>
                                    <p:cond delay="1000"/>
                                  </p:stCondLst>
                                  <p:childTnLst>
                                    <p:set>
                                      <p:cBhvr>
                                        <p:cTn id="238" dur="1" fill="hold">
                                          <p:stCondLst>
                                            <p:cond delay="0"/>
                                          </p:stCondLst>
                                        </p:cTn>
                                        <p:tgtEl>
                                          <p:spTgt spid="1048625"/>
                                        </p:tgtEl>
                                        <p:attrNameLst>
                                          <p:attrName>style.visibility</p:attrName>
                                        </p:attrNameLst>
                                      </p:cBhvr>
                                      <p:to>
                                        <p:strVal val="visible"/>
                                      </p:to>
                                    </p:set>
                                    <p:animEffect transition="in" filter="fade">
                                      <p:cBhvr>
                                        <p:cTn id="239" dur="500"/>
                                        <p:tgtEl>
                                          <p:spTgt spid="1048625"/>
                                        </p:tgtEl>
                                      </p:cBhvr>
                                    </p:animEffect>
                                  </p:childTnLst>
                                </p:cTn>
                              </p:par>
                              <p:par>
                                <p:cTn id="240" presetID="10" presetClass="entr" presetSubtype="0" fill="hold" grpId="1" nodeType="withEffect">
                                  <p:stCondLst>
                                    <p:cond delay="1000"/>
                                  </p:stCondLst>
                                  <p:childTnLst>
                                    <p:set>
                                      <p:cBhvr>
                                        <p:cTn id="241" dur="1" fill="hold">
                                          <p:stCondLst>
                                            <p:cond delay="0"/>
                                          </p:stCondLst>
                                        </p:cTn>
                                        <p:tgtEl>
                                          <p:spTgt spid="1048624"/>
                                        </p:tgtEl>
                                        <p:attrNameLst>
                                          <p:attrName>style.visibility</p:attrName>
                                        </p:attrNameLst>
                                      </p:cBhvr>
                                      <p:to>
                                        <p:strVal val="visible"/>
                                      </p:to>
                                    </p:set>
                                    <p:animEffect transition="in" filter="fade">
                                      <p:cBhvr>
                                        <p:cTn id="242" dur="500"/>
                                        <p:tgtEl>
                                          <p:spTgt spid="1048624"/>
                                        </p:tgtEl>
                                      </p:cBhvr>
                                    </p:animEffect>
                                  </p:childTnLst>
                                </p:cTn>
                              </p:par>
                              <p:par>
                                <p:cTn id="243" presetID="10" presetClass="entr" presetSubtype="0" fill="hold" grpId="1" nodeType="withEffect">
                                  <p:stCondLst>
                                    <p:cond delay="1000"/>
                                  </p:stCondLst>
                                  <p:childTnLst>
                                    <p:set>
                                      <p:cBhvr>
                                        <p:cTn id="244" dur="1" fill="hold">
                                          <p:stCondLst>
                                            <p:cond delay="0"/>
                                          </p:stCondLst>
                                        </p:cTn>
                                        <p:tgtEl>
                                          <p:spTgt spid="1048622"/>
                                        </p:tgtEl>
                                        <p:attrNameLst>
                                          <p:attrName>style.visibility</p:attrName>
                                        </p:attrNameLst>
                                      </p:cBhvr>
                                      <p:to>
                                        <p:strVal val="visible"/>
                                      </p:to>
                                    </p:set>
                                    <p:animEffect transition="in" filter="fade">
                                      <p:cBhvr>
                                        <p:cTn id="245" dur="500"/>
                                        <p:tgtEl>
                                          <p:spTgt spid="1048622"/>
                                        </p:tgtEl>
                                      </p:cBhvr>
                                    </p:animEffect>
                                  </p:childTnLst>
                                </p:cTn>
                              </p:par>
                              <p:par>
                                <p:cTn id="246" presetID="10" presetClass="entr" presetSubtype="0" fill="hold" grpId="1" nodeType="withEffect">
                                  <p:stCondLst>
                                    <p:cond delay="1000"/>
                                  </p:stCondLst>
                                  <p:childTnLst>
                                    <p:set>
                                      <p:cBhvr>
                                        <p:cTn id="247" dur="1" fill="hold">
                                          <p:stCondLst>
                                            <p:cond delay="0"/>
                                          </p:stCondLst>
                                        </p:cTn>
                                        <p:tgtEl>
                                          <p:spTgt spid="1048628"/>
                                        </p:tgtEl>
                                        <p:attrNameLst>
                                          <p:attrName>style.visibility</p:attrName>
                                        </p:attrNameLst>
                                      </p:cBhvr>
                                      <p:to>
                                        <p:strVal val="visible"/>
                                      </p:to>
                                    </p:set>
                                    <p:animEffect transition="in" filter="fade">
                                      <p:cBhvr>
                                        <p:cTn id="248" dur="500"/>
                                        <p:tgtEl>
                                          <p:spTgt spid="1048628"/>
                                        </p:tgtEl>
                                      </p:cBhvr>
                                    </p:animEffect>
                                  </p:childTnLst>
                                </p:cTn>
                              </p:par>
                              <p:par>
                                <p:cTn id="249" presetID="10" presetClass="entr" presetSubtype="0" fill="hold" grpId="0" nodeType="withEffect">
                                  <p:stCondLst>
                                    <p:cond delay="1000"/>
                                  </p:stCondLst>
                                  <p:childTnLst>
                                    <p:set>
                                      <p:cBhvr>
                                        <p:cTn id="250" dur="1" fill="hold">
                                          <p:stCondLst>
                                            <p:cond delay="0"/>
                                          </p:stCondLst>
                                        </p:cTn>
                                        <p:tgtEl>
                                          <p:spTgt spid="1048626"/>
                                        </p:tgtEl>
                                        <p:attrNameLst>
                                          <p:attrName>style.visibility</p:attrName>
                                        </p:attrNameLst>
                                      </p:cBhvr>
                                      <p:to>
                                        <p:strVal val="visible"/>
                                      </p:to>
                                    </p:set>
                                    <p:animEffect transition="in" filter="fade">
                                      <p:cBhvr>
                                        <p:cTn id="251" dur="500"/>
                                        <p:tgtEl>
                                          <p:spTgt spid="1048626"/>
                                        </p:tgtEl>
                                      </p:cBhvr>
                                    </p:animEffect>
                                  </p:childTnLst>
                                </p:cTn>
                              </p:par>
                              <p:par>
                                <p:cTn id="252" presetID="10" presetClass="entr" presetSubtype="0" fill="hold" nodeType="withEffect">
                                  <p:stCondLst>
                                    <p:cond delay="1000"/>
                                  </p:stCondLst>
                                  <p:childTnLst>
                                    <p:set>
                                      <p:cBhvr>
                                        <p:cTn id="253" dur="1" fill="hold">
                                          <p:stCondLst>
                                            <p:cond delay="0"/>
                                          </p:stCondLst>
                                        </p:cTn>
                                        <p:tgtEl>
                                          <p:spTgt spid="2097157"/>
                                        </p:tgtEl>
                                        <p:attrNameLst>
                                          <p:attrName>style.visibility</p:attrName>
                                        </p:attrNameLst>
                                      </p:cBhvr>
                                      <p:to>
                                        <p:strVal val="visible"/>
                                      </p:to>
                                    </p:set>
                                    <p:animEffect transition="in" filter="fade">
                                      <p:cBhvr>
                                        <p:cTn id="254" dur="500"/>
                                        <p:tgtEl>
                                          <p:spTgt spid="2097157"/>
                                        </p:tgtEl>
                                      </p:cBhvr>
                                    </p:animEffect>
                                  </p:childTnLst>
                                </p:cTn>
                              </p:par>
                              <p:par>
                                <p:cTn id="255" presetID="10" presetClass="entr" presetSubtype="0" fill="hold" grpId="0" nodeType="withEffect">
                                  <p:stCondLst>
                                    <p:cond delay="1000"/>
                                  </p:stCondLst>
                                  <p:childTnLst>
                                    <p:set>
                                      <p:cBhvr>
                                        <p:cTn id="256" dur="1" fill="hold">
                                          <p:stCondLst>
                                            <p:cond delay="0"/>
                                          </p:stCondLst>
                                        </p:cTn>
                                        <p:tgtEl>
                                          <p:spTgt spid="1048630"/>
                                        </p:tgtEl>
                                        <p:attrNameLst>
                                          <p:attrName>style.visibility</p:attrName>
                                        </p:attrNameLst>
                                      </p:cBhvr>
                                      <p:to>
                                        <p:strVal val="visible"/>
                                      </p:to>
                                    </p:set>
                                    <p:animEffect transition="in" filter="fade">
                                      <p:cBhvr>
                                        <p:cTn id="257" dur="500"/>
                                        <p:tgtEl>
                                          <p:spTgt spid="1048630"/>
                                        </p:tgtEl>
                                      </p:cBhvr>
                                    </p:animEffect>
                                  </p:childTnLst>
                                </p:cTn>
                              </p:par>
                              <p:par>
                                <p:cTn id="258" presetID="10" presetClass="entr" presetSubtype="0" fill="hold" grpId="0" nodeType="withEffect">
                                  <p:stCondLst>
                                    <p:cond delay="1000"/>
                                  </p:stCondLst>
                                  <p:childTnLst>
                                    <p:set>
                                      <p:cBhvr>
                                        <p:cTn id="259" dur="1" fill="hold">
                                          <p:stCondLst>
                                            <p:cond delay="0"/>
                                          </p:stCondLst>
                                        </p:cTn>
                                        <p:tgtEl>
                                          <p:spTgt spid="1048621"/>
                                        </p:tgtEl>
                                        <p:attrNameLst>
                                          <p:attrName>style.visibility</p:attrName>
                                        </p:attrNameLst>
                                      </p:cBhvr>
                                      <p:to>
                                        <p:strVal val="visible"/>
                                      </p:to>
                                    </p:set>
                                    <p:animEffect transition="in" filter="fade">
                                      <p:cBhvr>
                                        <p:cTn id="260" dur="500"/>
                                        <p:tgtEl>
                                          <p:spTgt spid="1048621"/>
                                        </p:tgtEl>
                                      </p:cBhvr>
                                    </p:animEffect>
                                  </p:childTnLst>
                                </p:cTn>
                              </p:par>
                              <p:par>
                                <p:cTn id="261" presetID="10" presetClass="entr" presetSubtype="0" fill="hold" grpId="0" nodeType="withEffect">
                                  <p:stCondLst>
                                    <p:cond delay="1000"/>
                                  </p:stCondLst>
                                  <p:childTnLst>
                                    <p:set>
                                      <p:cBhvr>
                                        <p:cTn id="262" dur="1" fill="hold">
                                          <p:stCondLst>
                                            <p:cond delay="0"/>
                                          </p:stCondLst>
                                        </p:cTn>
                                        <p:tgtEl>
                                          <p:spTgt spid="1048629"/>
                                        </p:tgtEl>
                                        <p:attrNameLst>
                                          <p:attrName>style.visibility</p:attrName>
                                        </p:attrNameLst>
                                      </p:cBhvr>
                                      <p:to>
                                        <p:strVal val="visible"/>
                                      </p:to>
                                    </p:set>
                                    <p:animEffect transition="in" filter="fade">
                                      <p:cBhvr>
                                        <p:cTn id="263" dur="500"/>
                                        <p:tgtEl>
                                          <p:spTgt spid="1048629"/>
                                        </p:tgtEl>
                                      </p:cBhvr>
                                    </p:animEffect>
                                  </p:childTnLst>
                                </p:cTn>
                              </p:par>
                              <p:par>
                                <p:cTn id="264" presetID="10" presetClass="entr" presetSubtype="0" fill="hold" grpId="0" nodeType="withEffect">
                                  <p:stCondLst>
                                    <p:cond delay="1000"/>
                                  </p:stCondLst>
                                  <p:childTnLst>
                                    <p:set>
                                      <p:cBhvr>
                                        <p:cTn id="265" dur="1" fill="hold">
                                          <p:stCondLst>
                                            <p:cond delay="0"/>
                                          </p:stCondLst>
                                        </p:cTn>
                                        <p:tgtEl>
                                          <p:spTgt spid="1048623"/>
                                        </p:tgtEl>
                                        <p:attrNameLst>
                                          <p:attrName>style.visibility</p:attrName>
                                        </p:attrNameLst>
                                      </p:cBhvr>
                                      <p:to>
                                        <p:strVal val="visible"/>
                                      </p:to>
                                    </p:set>
                                    <p:animEffect transition="in" filter="fade">
                                      <p:cBhvr>
                                        <p:cTn id="266" dur="500"/>
                                        <p:tgtEl>
                                          <p:spTgt spid="1048623"/>
                                        </p:tgtEl>
                                      </p:cBhvr>
                                    </p:animEffect>
                                  </p:childTnLst>
                                </p:cTn>
                              </p:par>
                              <p:par>
                                <p:cTn id="267" presetID="0" presetClass="path" presetSubtype="0" repeatCount="indefinite" fill="hold" grpId="0" nodeType="withEffect">
                                  <p:stCondLst>
                                    <p:cond delay="400"/>
                                  </p:stCondLst>
                                  <p:childTnLst>
                                    <p:animMotion origin="layout" path="M -8.33333E-7 -0.00023 L -8.33333E-7 0.00023 C 0.00039 -0.00417 0.00274 -0.02454 0.00391 -0.03218 C 0.00417 -0.03473 0.00469 -0.03681 0.00521 -0.03936 C 0.00469 -0.05093 0.00482 -0.0625 0.00391 -0.07361 C 0.00352 -0.07801 0.00195 -0.08172 0.0013 -0.08588 C -0.00391 -0.11551 0.00599 -0.06922 -0.00391 -0.11042 C -0.00482 -0.11459 -0.00534 -0.11875 -0.00651 -0.12269 C -0.0125 -0.14352 -0.01029 -0.13102 -0.0168 -0.14954 C -0.02891 -0.18403 -0.01953 -0.16459 -0.02982 -0.18403 C -0.0306 -0.18797 -0.03138 -0.19213 -0.03229 -0.19607 C -0.03724 -0.21459 -0.03503 -0.20162 -0.0388 -0.21806 C -0.03932 -0.22061 -0.03958 -0.22292 -0.0401 -0.22547 C -0.04088 -0.22986 -0.04193 -0.23357 -0.04271 -0.23797 C -0.04323 -0.24098 -0.04336 -0.24445 -0.04401 -0.24746 C -0.04466 -0.25116 -0.0457 -0.25394 -0.04661 -0.25741 C -0.047 -0.26783 -0.04739 -0.27871 -0.04792 -0.28936 C -0.04818 -0.29653 -0.04922 -0.30394 -0.04922 -0.31135 C -0.04922 -0.32037 -0.04713 -0.36551 -0.04661 -0.37732 C -0.047 -0.3882 -0.04687 -0.39885 -0.04792 -0.40903 C -0.04818 -0.41204 -0.04974 -0.41366 -0.05039 -0.41644 C -0.05234 -0.42454 -0.05351 -0.43334 -0.0556 -0.44098 L -0.06211 -0.46528 C -0.06341 -0.47014 -0.06484 -0.475 -0.06601 -0.4801 C -0.0668 -0.48403 -0.06758 -0.48843 -0.06862 -0.49236 C -0.06966 -0.49653 -0.07135 -0.50047 -0.07239 -0.50486 C -0.07305 -0.50695 -0.07305 -0.50996 -0.0737 -0.51204 C -0.07513 -0.51644 -0.07734 -0.51968 -0.07891 -0.52431 C -0.07995 -0.52709 -0.0806 -0.53033 -0.08151 -0.53403 C -0.08216 -0.53611 -0.08646 -0.55 -0.08789 -0.55348 C -0.08867 -0.5551 -0.08971 -0.55672 -0.09049 -0.5588 C -0.09479 -0.58264 -0.08763 -0.54561 -0.0957 -0.57269 C -0.097 -0.57778 -0.09674 -0.58334 -0.09831 -0.58773 L -0.10091 -0.59514 C -0.10039 -0.60903 -0.10065 -0.62315 -0.09961 -0.63658 C -0.09779 -0.65903 -0.097 -0.65324 -0.0931 -0.66621 C -0.08893 -0.6801 -0.09258 -0.67223 -0.08789 -0.68079 C -0.0875 -0.68357 -0.08724 -0.68588 -0.08672 -0.6882 C -0.08503 -0.69422 -0.08385 -0.69607 -0.08151 -0.70093 C -0.08047 -0.70625 -0.07891 -0.71412 -0.07891 -0.72014 C -0.07891 -0.72477 -0.07969 -0.7301 -0.08021 -0.73473 C -0.0806 -0.7382 -0.08073 -0.74167 -0.08151 -0.74422 C -0.08281 -0.74977 -0.08672 -0.75949 -0.08672 -0.7588 C -0.08711 -0.76158 -0.08724 -0.76459 -0.08789 -0.76667 C -0.08958 -0.77153 -0.09766 -0.78033 -0.09831 -0.78125 C -0.10729 -0.79213 -0.10234 -0.78565 -0.1125 -0.79584 C -0.11562 -0.79908 -0.11849 -0.80255 -0.12161 -0.80602 C -0.12578 -0.80949 -0.13034 -0.81181 -0.1345 -0.81528 C -0.13854 -0.81922 -0.14206 -0.82431 -0.14609 -0.82801 C -0.15677 -0.83611 -0.15443 -0.82871 -0.16289 -0.8375 C -0.16484 -0.83959 -0.16628 -0.84306 -0.1681 -0.84537 C -0.16979 -0.84699 -0.17161 -0.84815 -0.17331 -0.84977 L -0.17721 -0.87176 L -0.17851 -0.87917 L -0.17969 -0.88635 C -0.17851 -0.9044 -0.1793 -0.92315 -0.17591 -0.94051 C -0.17357 -0.95186 -0.16588 -0.9669 -0.15911 -0.97454 C -0.15742 -0.97639 -0.15547 -0.97732 -0.15391 -0.97963 C -0.15208 -0.98148 -0.15065 -0.98496 -0.1487 -0.98658 C -0.14583 -0.98912 -0.14271 -0.98982 -0.13971 -0.99167 C -0.1362 -0.99375 -0.13294 -0.99699 -0.1293 -0.99885 C -0.12643 -1.00023 -0.12331 -1.00023 -0.12031 -1.00116 C -0.1168 -1.00255 -0.11341 -1.0051 -0.10989 -1.00625 C -0.10612 -1.00764 -0.10208 -1.00764 -0.09831 -1.0088 C -0.0944 -1.00996 -0.09062 -1.01227 -0.08672 -1.01389 C -0.04883 -1.02477 -0.09531 -1.00857 -0.06341 -1.01852 C -0.0595 -1.01968 -0.05391 -1.02361 -0.05039 -1.0257 L -0.04271 -1.03056 C -0.04141 -1.03148 -0.0401 -1.03264 -0.0388 -1.03311 L -0.03229 -1.03542 C -0.03112 -1.03727 -0.02995 -1.03912 -0.02851 -1.04051 C -0.02604 -1.0426 -0.0207 -1.04537 -0.0207 -1.04514 C -0.01745 -1.06412 -0.02187 -1.04098 -0.0168 -1.05996 C -0.01575 -1.06412 -0.01523 -1.06829 -0.01419 -1.07223 C -0.01354 -1.07523 -0.01224 -1.07686 -0.01172 -1.07963 C -0.01055 -1.08426 -0.00989 -1.08936 -0.00911 -1.09422 C -0.00859 -1.0963 -0.00807 -1.09885 -0.00781 -1.10139 C -0.00612 -1.11366 -0.00703 -1.10834 -0.00521 -1.11852 C -0.00482 -1.12454 -0.00456 -1.12986 -0.00391 -1.13565 C -0.00364 -1.1382 -0.0026 -1.14051 -0.0026 -1.14329 C -0.0026 -1.14676 -0.00338 -1.14954 -0.00391 -1.15278 C -0.00495 -1.15973 -0.00495 -1.15926 -0.00651 -1.16528 L -0.00651 -1.16482 L -0.00651 -1.16528 " pathEditMode="relative" rAng="0" ptsTypes="AAAAAAAAAAAAAAAAAAAAAAAAAAAAAAAAAAAAAAAAAAAAAAAAAAAAAAAAAAAAAAAAAAAAAAAAAAAAAAAAAAAA">
                                      <p:cBhvr>
                                        <p:cTn id="268" dur="3000" fill="hold"/>
                                        <p:tgtEl>
                                          <p:spTgt spid="1048665"/>
                                        </p:tgtEl>
                                        <p:attrNameLst>
                                          <p:attrName>ppt_x</p:attrName>
                                          <p:attrName>ppt_y</p:attrName>
                                        </p:attrNameLst>
                                      </p:cBhvr>
                                      <p:rCtr x="-8724" y="-58218"/>
                                    </p:animMotion>
                                  </p:childTnLst>
                                </p:cTn>
                              </p:par>
                              <p:par>
                                <p:cTn id="269" presetID="0" presetClass="path" presetSubtype="0" repeatCount="indefinite" fill="hold" grpId="0" nodeType="withEffect">
                                  <p:stCondLst>
                                    <p:cond delay="1400"/>
                                  </p:stCondLst>
                                  <p:childTnLst>
                                    <p:animMotion origin="layout" path="M 5E-6 3.33333E-6 L 5E-6 0.00023 C -0.0039 -0.00695 -0.00742 -0.01482 -0.01171 -0.02084 C -0.01562 -0.02639 -0.0246 -0.03449 -0.0246 -0.03426 C -0.02591 -0.03773 -0.02708 -0.04098 -0.02852 -0.04375 C -0.02968 -0.0463 -0.03138 -0.04815 -0.03242 -0.0507 C -0.03842 -0.06551 -0.03125 -0.05533 -0.03893 -0.06459 C -0.0414 -0.07223 -0.04479 -0.07917 -0.04662 -0.0875 C -0.04999 -0.10209 -0.04818 -0.09537 -0.05182 -0.10811 C -0.05273 -0.11574 -0.05352 -0.12361 -0.05442 -0.13125 C -0.05481 -0.13426 -0.05585 -0.13727 -0.05572 -0.14028 C -0.05364 -0.19167 -0.05612 -0.18033 -0.04922 -0.20463 C -0.04648 -0.24885 -0.04908 -0.23287 -0.04532 -0.25301 C -0.04296 -0.2875 -0.04166 -0.28496 -0.04401 -0.31505 C -0.04427 -0.3176 -0.04492 -0.31968 -0.04532 -0.32199 C -0.04583 -0.325 -0.0461 -0.32824 -0.04662 -0.33125 C -0.0474 -0.33519 -0.0483 -0.33889 -0.04922 -0.3426 C -0.05235 -0.3544 -0.05338 -0.35903 -0.05703 -0.36806 C -0.0582 -0.37107 -0.0595 -0.37431 -0.06093 -0.37732 C -0.06289 -0.38125 -0.06537 -0.38449 -0.06732 -0.38866 C -0.0763 -0.40718 -0.05963 -0.38033 -0.07643 -0.40718 C -0.07852 -0.41042 -0.08085 -0.41297 -0.08282 -0.41644 C -0.08607 -0.4213 -0.08855 -0.42755 -0.09192 -0.43264 C -0.09415 -0.43565 -0.09635 -0.4382 -0.09843 -0.44144 C -0.10027 -0.44445 -0.1017 -0.44815 -0.10352 -0.4507 C -0.11316 -0.46412 -0.10925 -0.45047 -0.11915 -0.47408 C -0.12045 -0.47686 -0.12162 -0.48033 -0.12305 -0.48287 C -0.12422 -0.48565 -0.12566 -0.48727 -0.12683 -0.48982 C -0.12956 -0.49584 -0.13204 -0.50209 -0.13464 -0.50834 C -0.13633 -0.51204 -0.13855 -0.51528 -0.13985 -0.51968 C -0.14636 -0.54306 -0.1379 -0.51436 -0.14623 -0.5382 C -0.15196 -0.55417 -0.14532 -0.54098 -0.15274 -0.55417 C -0.15886 -0.58102 -0.15209 -0.55371 -0.15795 -0.57269 C -0.15977 -0.57871 -0.16316 -0.59098 -0.16316 -0.59074 C -0.16394 -0.59861 -0.16433 -0.60648 -0.16563 -0.61389 L -0.16823 -0.62778 C -0.16784 -0.66528 -0.16771 -0.70301 -0.16693 -0.74051 C -0.16667 -0.75857 -0.16589 -0.74954 -0.16316 -0.76343 C -0.1487 -0.8338 -0.1711 -0.73473 -0.15665 -0.79121 C -0.15404 -0.80162 -0.15404 -0.80579 -0.15274 -0.81621 C -0.15235 -0.81968 -0.15183 -0.82246 -0.15144 -0.82547 C -0.15183 -0.83241 -0.15183 -0.83936 -0.15274 -0.8463 C -0.15313 -0.84861 -0.15469 -0.85023 -0.15534 -0.85278 C -0.16264 -0.88403 -0.15586 -0.86459 -0.16185 -0.88056 C -0.16224 -0.88357 -0.16264 -0.88658 -0.16316 -0.88959 C -0.16342 -0.8919 -0.1642 -0.89422 -0.16446 -0.89653 C -0.16797 -0.93727 -0.16381 -0.90602 -0.16693 -0.92871 C -0.16745 -0.93635 -0.16849 -0.94398 -0.16823 -0.95186 C -0.16719 -0.99561 -0.16719 -0.97107 -0.16316 -0.99537 C -0.1625 -0.99908 -0.16264 -1.00324 -0.16185 -1.00695 C -0.16042 -1.0132 -0.15834 -1.01922 -0.15665 -1.02523 C -0.15573 -1.02848 -0.15547 -1.03218 -0.15404 -1.03449 L -0.14753 -1.0463 C -0.14714 -1.04908 -0.14714 -1.05255 -0.14623 -1.05533 C -0.14532 -1.0588 -0.14362 -1.06158 -0.14245 -1.06436 C -0.14154 -1.06667 -0.14063 -1.06898 -0.13985 -1.0713 C -0.13412 -1.08889 -0.14076 -1.07199 -0.13334 -1.08959 C -0.13295 -1.0919 -0.13269 -1.09445 -0.13204 -1.09653 C -0.13139 -1.09908 -0.13008 -1.10093 -0.12943 -1.10348 C -0.12878 -1.10648 -0.12865 -1.10973 -0.12813 -1.11273 C -0.12813 -1.1125 -0.12487 -1.12986 -0.12422 -1.13334 C -0.12383 -1.13565 -0.12305 -1.13773 -0.12305 -1.14028 L -0.12305 -1.15417 L -0.12305 -1.15394 " pathEditMode="relative" rAng="0" ptsTypes="AAAAAAAAAAAAAAAAAAAAAAAAAAAAAAAAAAAAAAAAAAAAAAAAAAAAAAAAAAAAAAAA">
                                      <p:cBhvr>
                                        <p:cTn id="270" dur="3000" fill="hold"/>
                                        <p:tgtEl>
                                          <p:spTgt spid="1048666"/>
                                        </p:tgtEl>
                                        <p:attrNameLst>
                                          <p:attrName>ppt_x</p:attrName>
                                          <p:attrName>ppt_y</p:attrName>
                                        </p:attrNameLst>
                                      </p:cBhvr>
                                      <p:rCtr x="-8424" y="-57685"/>
                                    </p:animMotion>
                                  </p:childTnLst>
                                </p:cTn>
                              </p:par>
                              <p:par>
                                <p:cTn id="271" presetID="0" presetClass="path" presetSubtype="0" repeatCount="indefinite" fill="hold" nodeType="withEffect">
                                  <p:stCondLst>
                                    <p:cond delay="2000"/>
                                  </p:stCondLst>
                                  <p:childTnLst>
                                    <p:animMotion origin="layout" path="M 5E-6 -2.96296E-6 L 5E-6 0.00023 C 0.00183 -0.00671 0.00313 -0.01412 0.00521 -0.0206 C 0.00612 -0.02338 0.00795 -0.025 0.00912 -0.02754 C 0.01094 -0.03194 0.01185 -0.03773 0.01433 -0.0412 C 0.02227 -0.05254 0.01823 -0.04838 0.02592 -0.05509 C 0.03099 -0.07291 0.02527 -0.05625 0.03373 -0.07106 C 0.03633 -0.07592 0.0379 -0.08194 0.04011 -0.08727 C 0.0418 -0.0912 0.04362 -0.0949 0.04532 -0.09884 C 0.0487 -0.12315 0.04415 -0.09444 0.04922 -0.11481 C 0.05105 -0.12199 0.05196 -0.13009 0.05313 -0.13773 C 0.05222 -0.15324 0.05144 -0.16852 0.05053 -0.18379 C 0.05014 -0.18912 0.05027 -0.1949 0.04922 -0.2 C 0.04844 -0.20347 0.04675 -0.20625 0.04532 -0.20902 C 0.04076 -0.21852 0.04141 -0.21527 0.0349 -0.22291 C 0.03321 -0.225 0.03165 -0.22754 0.02982 -0.22986 C 0.02774 -0.23217 0.0254 -0.23426 0.02331 -0.23634 C 0.02149 -0.23865 0.02006 -0.2419 0.0181 -0.24328 C 0.01446 -0.24652 0.01029 -0.24745 0.00652 -0.25046 C 0.00248 -0.25324 -0.00416 -0.26296 -0.00768 -0.26666 C -0.01446 -0.27291 -0.02162 -0.27801 -0.02839 -0.28495 C -0.04883 -0.30486 -0.03112 -0.28842 -0.0517 -0.30532 C -0.08165 -0.33055 -0.04518 -0.30023 -0.0698 -0.32407 C -0.07188 -0.32592 -0.07408 -0.32685 -0.07631 -0.3287 C -0.07709 -0.33102 -0.07813 -0.3331 -0.07878 -0.33565 C -0.07982 -0.33819 -0.08034 -0.3419 -0.08139 -0.34467 C -0.08464 -0.35277 -0.0918 -0.36782 -0.0918 -0.36759 C -0.09856 -0.4037 -0.08933 -0.36157 -0.09948 -0.39074 C -0.10053 -0.39305 -0.1004 -0.39676 -0.10079 -0.4 C -0.10209 -0.40995 -0.10378 -0.42546 -0.10469 -0.4368 C -0.10521 -0.44282 -0.1056 -0.44884 -0.10599 -0.45509 C -0.10508 -0.46574 -0.10469 -0.47662 -0.10339 -0.48727 C -0.10235 -0.49537 -0.09805 -0.50139 -0.09571 -0.50787 C -0.09141 -0.51921 -0.09493 -0.51458 -0.0905 -0.52407 C -0.08933 -0.52639 -0.08816 -0.52916 -0.08659 -0.53102 C -0.0793 -0.54027 -0.0836 -0.53055 -0.07761 -0.54004 C -0.0711 -0.54977 -0.07408 -0.54838 -0.06718 -0.55625 C -0.06563 -0.5581 -0.06355 -0.55879 -0.06198 -0.56065 C -0.06055 -0.5625 -0.05964 -0.56574 -0.0582 -0.56759 C -0.05665 -0.56967 -0.05456 -0.57037 -0.053 -0.57245 C -0.04088 -0.58842 -0.05443 -0.57523 -0.04258 -0.58842 C -0.04102 -0.59027 -0.03907 -0.5912 -0.0375 -0.59305 C -0.03098 -0.60023 -0.03373 -0.59861 -0.02839 -0.60671 C -0.02631 -0.60995 -0.02395 -0.61273 -0.022 -0.61597 C -0.01797 -0.62268 -0.0142 -0.62986 -0.01029 -0.6368 C -0.0086 -0.63981 -0.00624 -0.64213 -0.00507 -0.64583 C -0.00182 -0.65764 -0.00365 -0.65231 5E-6 -0.66203 C 0.00313 -0.67847 -0.00065 -0.65787 0.0026 -0.67801 C 0.003 -0.68032 0.00352 -0.68264 0.00391 -0.68495 C 0.00612 -0.7074 0.00599 -0.70069 0.00391 -0.73565 C 0.00352 -0.74143 0.00183 -0.7419 5E-6 -0.7493 C -0.00091 -0.75231 -0.00143 -0.75578 -0.0026 -0.75856 C -0.00403 -0.76065 -0.00585 -0.76643 -0.00768 -0.77014 C -0.01693 -0.78819 -0.02566 -0.79537 -0.03881 -0.80995 C -0.04088 -0.81157 -0.0431 -0.81597 -0.04518 -0.81828 C -0.04649 -0.8199 -0.04766 -0.82176 -0.04908 -0.82291 C -0.05079 -0.82407 -0.05261 -0.82453 -0.0543 -0.82523 C -0.0655 -0.83819 -0.04766 -0.81782 -0.06589 -0.83657 C -0.0793 -0.85046 -0.06784 -0.84213 -0.08139 -0.85023 C -0.08373 -0.85301 -0.08985 -0.86041 -0.0918 -0.86111 C -0.09375 -0.86111 -0.0961 -0.86134 -0.09818 -0.86203 C -0.10691 -0.87546 -0.09987 -0.8669 -0.1099 -0.87777 C -0.1112 -0.87824 -0.11237 -0.87893 -0.11381 -0.88055 C -0.11537 -0.88426 -0.11732 -0.88541 -0.11889 -0.8868 C -0.12032 -0.88842 -0.12149 -0.89027 -0.12279 -0.89166 C -0.12683 -0.89583 -0.12839 -0.89583 -0.13191 -0.90092 C -0.13321 -0.90301 -0.13451 -0.90555 -0.13568 -0.90787 C -0.1362 -0.91088 -0.1362 -0.91412 -0.13698 -0.9169 C -0.14076 -0.93009 -0.1405 -0.92222 -0.1448 -0.9331 C -0.14714 -0.93889 -0.14883 -0.94977 -0.15 -0.95602 C -0.1504 -0.95833 -0.15105 -0.96065 -0.15131 -0.96296 C -0.15287 -0.97754 -0.15196 -0.9706 -0.15378 -0.98356 C -0.15287 -1.00023 -0.15287 -1.00694 -0.15 -1.02268 C -0.14948 -1.025 -0.14922 -1.02754 -0.1487 -1.0294 C -0.14792 -1.03217 -0.14701 -1.03426 -0.1461 -1.03657 C -0.14571 -1.03958 -0.14519 -1.04259 -0.1448 -1.0456 C -0.14428 -1.04953 -0.14441 -1.0537 -0.14349 -1.05717 C -0.14258 -1.06065 -0.14063 -1.06296 -0.13959 -1.06597 C -0.13855 -1.06967 -0.13777 -1.07384 -0.13698 -1.07801 C -0.13607 -1.0824 -0.13529 -1.0868 -0.13451 -1.0912 C -0.13399 -1.09421 -0.13282 -1.1044 -0.13191 -1.10787 C -0.13034 -1.1125 -0.12813 -1.11666 -0.1267 -1.12152 C -0.12579 -1.12453 -0.125 -1.12777 -0.12409 -1.13078 C -0.12214 -1.13703 -0.11954 -1.14236 -0.11628 -1.14676 C -0.11433 -1.14953 -0.11198 -1.15139 -0.1099 -1.1537 C -0.1086 -1.15671 -0.1073 -1.15995 -0.10599 -1.16296 C -0.10508 -1.16527 -0.10456 -1.16805 -0.10339 -1.1699 C -0.09752 -1.1787 -0.09818 -1.16944 -0.09818 -1.17916 L -0.09818 -1.17893 L -0.0918 -1.17685 " pathEditMode="relative" rAng="0" ptsTypes="AAAAAAAAAAAAAAAAAAAAAAAAAAAAAAAAAAAAAAAAAAAAAAAAAAAAAAAAAAAAAAAAAAAAAAAAAAAAAAAAAAAAAAAAAA">
                                      <p:cBhvr>
                                        <p:cTn id="272" dur="3000" fill="hold"/>
                                        <p:tgtEl>
                                          <p:spTgt spid="37"/>
                                        </p:tgtEl>
                                        <p:attrNameLst>
                                          <p:attrName>ppt_x</p:attrName>
                                          <p:attrName>ppt_y</p:attrName>
                                        </p:attrNameLst>
                                      </p:cBhvr>
                                      <p:rCtr x="-5039" y="-58935"/>
                                    </p:animMotion>
                                  </p:childTnLst>
                                </p:cTn>
                              </p:par>
                              <p:par>
                                <p:cTn id="273" presetID="0" presetClass="path" presetSubtype="0" repeatCount="indefinite" fill="hold" nodeType="withEffect">
                                  <p:stCondLst>
                                    <p:cond delay="2900"/>
                                  </p:stCondLst>
                                  <p:childTnLst>
                                    <p:animMotion origin="layout" path="M 5E-6 -1.48148E-6 L 5E-6 0.00023 C -0.00013 -0.00208 -0.00143 -0.02662 -0.0026 -0.03241 C -0.00365 -0.03634 -0.00547 -0.03981 -0.00652 -0.04375 C -0.00808 -0.04977 -0.00872 -0.05648 -0.01042 -0.06227 C -0.01211 -0.06805 -0.01498 -0.07268 -0.01693 -0.07824 C -0.01745 -0.07986 -0.02278 -0.10185 -0.02592 -0.1081 C -0.02787 -0.11227 -0.02995 -0.11643 -0.03243 -0.11967 C -0.03477 -0.12268 -0.03764 -0.12407 -0.04011 -0.12662 C -0.04753 -0.13403 -0.05521 -0.14097 -0.06211 -0.14954 C -0.06641 -0.15486 -0.07084 -0.15995 -0.075 -0.16574 C -0.08152 -0.17407 -0.08269 -0.17708 -0.08803 -0.18634 C -0.08842 -0.18866 -0.08868 -0.19097 -0.0892 -0.19329 C -0.08998 -0.1956 -0.09102 -0.19768 -0.0918 -0.2 C -0.09323 -0.20393 -0.09454 -0.20764 -0.09571 -0.21157 C -0.09674 -0.21528 -0.0974 -0.21921 -0.0983 -0.22315 C -0.09896 -0.23403 -0.1004 -0.25602 -0.10092 -0.2669 C -0.10144 -0.27824 -0.1017 -0.28981 -0.10222 -0.30116 C -0.1017 -0.31736 -0.10183 -0.33356 -0.10092 -0.34954 C -0.09909 -0.38148 -0.10027 -0.36366 -0.09441 -0.38171 C -0.09245 -0.38773 -0.09193 -0.39514 -0.0892 -0.40023 C -0.08412 -0.40926 -0.08204 -0.41458 -0.0763 -0.42083 C -0.07214 -0.42569 -0.0677 -0.43009 -0.06342 -0.43449 L -0.05691 -0.44143 C -0.05482 -0.44375 -0.05222 -0.44491 -0.05053 -0.44838 C -0.04545 -0.45717 -0.04766 -0.45254 -0.04402 -0.46227 C -0.0431 -0.4669 -0.04271 -0.47153 -0.04141 -0.47592 C -0.03829 -0.4875 -0.03946 -0.48194 -0.0375 -0.49236 C -0.03842 -0.50671 -0.03907 -0.52129 -0.04011 -0.53565 C -0.04037 -0.53981 -0.04063 -0.54352 -0.04141 -0.54745 C -0.04232 -0.55139 -0.04415 -0.55463 -0.04532 -0.55903 C -0.04636 -0.5625 -0.04688 -0.56667 -0.04792 -0.57014 C -0.04922 -0.57477 -0.0556 -0.59259 -0.05691 -0.5956 C -0.05847 -0.59884 -0.06055 -0.60139 -0.06211 -0.60463 C -0.06407 -0.60903 -0.06511 -0.61458 -0.06731 -0.61852 L -0.075 -0.63217 C -0.0763 -0.63449 -0.07787 -0.63657 -0.07891 -0.63912 C -0.08021 -0.64213 -0.08124 -0.6456 -0.08282 -0.64838 C -0.09245 -0.66551 -0.08568 -0.65023 -0.09571 -0.66435 C -0.09805 -0.66782 -0.09987 -0.67222 -0.10222 -0.67592 C -0.1112 -0.69051 -0.10573 -0.68032 -0.11511 -0.69213 C -0.12592 -0.70555 -0.11771 -0.69629 -0.1254 -0.7081 C -0.12709 -0.71065 -0.12891 -0.71273 -0.1306 -0.71504 C -0.13191 -0.71967 -0.13308 -0.7243 -0.13451 -0.72893 C -0.13607 -0.73356 -0.13816 -0.73773 -0.13972 -0.74305 C -0.14792 -0.77014 -0.13881 -0.74815 -0.1487 -0.77245 C -0.1504 -0.77685 -0.15209 -0.78032 -0.15391 -0.78403 C -0.15508 -0.78634 -0.15665 -0.78842 -0.15782 -0.79097 C -0.15964 -0.79514 -0.1629 -0.80463 -0.1629 -0.8044 C -0.1642 -0.81134 -0.16459 -0.81435 -0.1668 -0.82083 C -0.17527 -0.84467 -0.16667 -0.81643 -0.17331 -0.83912 C -0.17644 -0.86736 -0.17527 -0.8544 -0.17709 -0.87824 C -0.1767 -0.89884 -0.17657 -0.91944 -0.17592 -0.94004 C -0.17566 -0.94467 -0.17487 -0.9493 -0.17461 -0.95393 C -0.17331 -0.97754 -0.17448 -0.98194 -0.17201 -0.99977 C -0.17123 -1.00532 -0.17006 -1.01042 -0.16941 -1.01597 C -0.16875 -1.02037 -0.16862 -1.02523 -0.1681 -1.02963 C -0.16771 -1.03356 -0.16719 -1.03727 -0.1668 -1.04167 C -0.16589 -1.05046 -0.1642 -1.06875 -0.1642 -1.06852 C -0.16472 -1.09329 -0.16446 -1.11782 -0.1655 -1.14236 C -0.16576 -1.14653 -0.16745 -1.15 -0.1681 -1.15393 C -0.16875 -1.15764 -0.16902 -1.16157 -0.16941 -1.16528 C -0.17097 -1.18241 -0.17071 -1.17801 -0.17071 -1.19305 L -0.17071 -1.19282 L -0.17071 -1.19305 " pathEditMode="relative" rAng="0" ptsTypes="AAAAAAAAAAAAAAAAAAAAAAAAAAAAAAAAAAAAAAAAAAAAAAAAAAAAAAAAAAAAAAAAA">
                                      <p:cBhvr>
                                        <p:cTn id="274" dur="3000" fill="hold"/>
                                        <p:tgtEl>
                                          <p:spTgt spid="36"/>
                                        </p:tgtEl>
                                        <p:attrNameLst>
                                          <p:attrName>ppt_x</p:attrName>
                                          <p:attrName>ppt_y</p:attrName>
                                        </p:attrNameLst>
                                      </p:cBhvr>
                                      <p:rCtr x="-8854" y="-59630"/>
                                    </p:animMotion>
                                  </p:childTnLst>
                                </p:cTn>
                              </p:par>
                              <p:par>
                                <p:cTn id="275" presetID="0" presetClass="path" presetSubtype="0" repeatCount="indefinite" fill="hold" grpId="0" nodeType="withEffect">
                                  <p:stCondLst>
                                    <p:cond delay="600"/>
                                  </p:stCondLst>
                                  <p:childTnLst>
                                    <p:animMotion origin="layout" path="M -1.66667E-6 4.81481E-6 L -1.66667E-6 0.00023 C -0.00221 -0.00533 -0.0043 -0.01065 -0.00651 -0.01598 C -0.00859 -0.02061 -0.01094 -0.025 -0.01302 -0.02987 C -0.01484 -0.03426 -0.01614 -0.03936 -0.01823 -0.04352 C -0.02005 -0.04723 -0.02265 -0.04931 -0.02461 -0.05278 C -0.02956 -0.06088 -0.03411 -0.06968 -0.0388 -0.07801 L -0.04401 -0.08727 C -0.04765 -0.10625 -0.04193 -0.07732 -0.04922 -0.10556 C -0.05338 -0.12153 -0.05703 -0.13774 -0.06081 -0.15394 C -0.06315 -0.16343 -0.06614 -0.17223 -0.06862 -0.18149 C -0.07044 -0.1882 -0.072 -0.19538 -0.07383 -0.20209 C -0.07591 -0.20996 -0.08021 -0.22524 -0.08021 -0.225 C -0.08125 -0.26737 -0.08281 -0.29954 -0.08021 -0.34237 C -0.07982 -0.34954 -0.07747 -0.35602 -0.07643 -0.36297 C -0.07526 -0.37061 -0.07461 -0.37848 -0.07383 -0.38612 C -0.07331 -0.38959 -0.07305 -0.39375 -0.07252 -0.39746 C -0.072 -0.40047 -0.07148 -0.40371 -0.07122 -0.40672 C -0.0707 -0.41204 -0.07031 -0.41737 -0.06992 -0.42292 C -0.07031 -0.44954 -0.07005 -0.47663 -0.07122 -0.50325 C -0.07135 -0.50718 -0.07318 -0.51088 -0.07383 -0.51482 C -0.07448 -0.51852 -0.07396 -0.52292 -0.07513 -0.52593 C -0.07591 -0.52871 -0.0776 -0.5294 -0.0789 -0.53079 C -0.08099 -0.5382 -0.08203 -0.54329 -0.08541 -0.54908 C -0.08737 -0.55278 -0.08984 -0.55487 -0.09193 -0.55834 C -0.09466 -0.56274 -0.09687 -0.56783 -0.09961 -0.57223 C -0.10677 -0.58334 -0.10898 -0.58565 -0.11523 -0.59283 C -0.11875 -0.60255 -0.122 -0.61204 -0.12812 -0.61829 C -0.13346 -0.62362 -0.14557 -0.63496 -0.14883 -0.64352 C -0.14961 -0.64584 -0.15065 -0.64792 -0.15143 -0.65047 C -0.15195 -0.65255 -0.15195 -0.65533 -0.15273 -0.65718 C -0.15403 -0.66088 -0.15638 -0.66297 -0.15781 -0.66644 C -0.15937 -0.67014 -0.16315 -0.68241 -0.16432 -0.68727 C -0.16484 -0.68936 -0.16497 -0.6919 -0.16562 -0.69399 C -0.17174 -0.71575 -0.16784 -0.697 -0.17083 -0.7125 C -0.17331 -0.73913 -0.17474 -0.74051 -0.17213 -0.7676 C -0.17083 -0.77963 -0.1681 -0.78056 -0.16432 -0.79028 C -0.16328 -0.79352 -0.1625 -0.79653 -0.16172 -0.79977 C -0.16015 -0.80625 -0.16094 -0.80811 -0.15781 -0.81366 C -0.15677 -0.81551 -0.15508 -0.81644 -0.15403 -0.81806 C -0.15078 -0.82315 -0.14752 -0.82825 -0.14492 -0.83426 C -0.14362 -0.83727 -0.14245 -0.84051 -0.14101 -0.84329 C -0.13854 -0.84838 -0.13528 -0.85163 -0.13333 -0.85718 C -0.13242 -0.8595 -0.13177 -0.86204 -0.13073 -0.86389 C -0.12786 -0.86968 -0.12461 -0.87477 -0.12161 -0.8801 C -0.12031 -0.88264 -0.11875 -0.8845 -0.11771 -0.88681 C -0.11146 -0.90371 -0.11914 -0.88264 -0.11263 -0.90301 C -0.11185 -0.90533 -0.11055 -0.90741 -0.11002 -0.90996 C -0.10846 -0.91667 -0.10612 -0.93056 -0.10612 -0.93033 C -0.10664 -0.9463 -0.10612 -0.9669 -0.10872 -0.98334 C -0.10937 -0.9882 -0.10976 -0.99329 -0.11133 -0.99723 C -0.11523 -1.00764 -0.11276 -1.00209 -0.11901 -1.01343 C -0.12174 -1.02755 -0.1181 -1.01343 -0.12552 -1.02477 C -0.12721 -1.02755 -0.12799 -1.03102 -0.12943 -1.03403 C -0.1306 -1.03658 -0.13216 -1.03843 -0.13333 -1.04098 C -0.13763 -1.05093 -0.13828 -1.05394 -0.14101 -1.06389 C -0.14153 -1.06852 -0.14166 -1.07315 -0.14232 -1.07755 C -0.14297 -1.08241 -0.14492 -1.09144 -0.14492 -1.09098 C -0.14622 -1.17269 -0.14622 -1.14352 -0.14622 -1.17894 L -0.14622 -1.17871 " pathEditMode="relative" rAng="0" ptsTypes="AAAAAAAAAAAAAAAAAAAAAAAAAAAAAAAAAAAAAAAAAAAAAAAAAAAAAAAAAAAA">
                                      <p:cBhvr>
                                        <p:cTn id="276" dur="3000" fill="hold"/>
                                        <p:tgtEl>
                                          <p:spTgt spid="1048641"/>
                                        </p:tgtEl>
                                        <p:attrNameLst>
                                          <p:attrName>ppt_x</p:attrName>
                                          <p:attrName>ppt_y</p:attrName>
                                        </p:attrNameLst>
                                      </p:cBhvr>
                                      <p:rCtr x="-8685" y="-58935"/>
                                    </p:animMotion>
                                  </p:childTnLst>
                                </p:cTn>
                              </p:par>
                              <p:par>
                                <p:cTn id="277" presetID="0" presetClass="path" presetSubtype="0" repeatCount="indefinite" fill="hold" nodeType="withEffect">
                                  <p:stCondLst>
                                    <p:cond delay="3000"/>
                                  </p:stCondLst>
                                  <p:childTnLst>
                                    <p:animMotion origin="layout" path="M -0.00612 -0.02246 L -0.00612 -0.02222 C -0.00703 -0.0294 -0.00782 -0.03634 -0.00873 -0.04329 C -0.00912 -0.0456 -0.00977 -0.04792 -0.01003 -0.05023 C -0.01055 -0.05394 -0.01094 -0.05787 -0.01133 -0.06158 C -0.01185 -0.06621 -0.01185 -0.07107 -0.01263 -0.07546 C -0.01992 -0.11435 -0.01354 -0.0625 -0.01914 -0.10533 C -0.01966 -0.10996 -0.02005 -0.11459 -0.02045 -0.11921 C -0.02188 -0.14097 -0.02305 -0.16181 -0.02422 -0.18357 C -0.02383 -0.19352 -0.02422 -0.20371 -0.02305 -0.21343 C -0.0224 -0.21783 -0.02032 -0.22107 -0.01914 -0.22477 C -0.01823 -0.22778 -0.01745 -0.23102 -0.01654 -0.23403 C -0.01615 -0.23704 -0.01563 -0.24028 -0.01524 -0.24329 C -0.01472 -0.24722 -0.01459 -0.25116 -0.01394 -0.25463 C -0.01328 -0.2588 -0.01224 -0.2625 -0.01133 -0.26644 C -0.01185 -0.28496 -0.01185 -0.30324 -0.01263 -0.3213 C -0.01315 -0.33264 -0.01407 -0.32894 -0.01654 -0.33773 C -0.01719 -0.33959 -0.01719 -0.34213 -0.01784 -0.34445 C -0.01849 -0.34699 -0.0237 -0.35949 -0.02422 -0.36042 C -0.02617 -0.36389 -0.02865 -0.36667 -0.03073 -0.36991 C -0.03255 -0.37246 -0.03399 -0.37616 -0.03607 -0.37894 C -0.04258 -0.38773 -0.04193 -0.38426 -0.04883 -0.39028 C -0.05026 -0.39167 -0.05157 -0.39352 -0.05287 -0.39491 C -0.05443 -0.39676 -0.05612 -0.39792 -0.05808 -0.39954 C -0.06511 -0.41227 -0.06836 -0.41921 -0.07604 -0.4294 C -0.07852 -0.4331 -0.08151 -0.43519 -0.08373 -0.43866 C -0.08568 -0.44144 -0.08711 -0.44514 -0.08894 -0.44792 C -0.09219 -0.45278 -0.09662 -0.45556 -0.09922 -0.46158 C -0.10052 -0.46459 -0.10196 -0.46759 -0.10326 -0.47084 C -0.10404 -0.47315 -0.10456 -0.47593 -0.10586 -0.47801 C -0.1112 -0.48634 -0.11198 -0.48611 -0.11732 -0.48912 C -0.11927 -0.49236 -0.12084 -0.4956 -0.12253 -0.49838 C -0.1237 -0.50046 -0.12526 -0.50116 -0.12644 -0.50301 C -0.13503 -0.51829 -0.12253 -0.50232 -0.13295 -0.51459 C -0.13373 -0.51759 -0.13451 -0.52084 -0.13542 -0.52361 C -0.1362 -0.52616 -0.1375 -0.52801 -0.13802 -0.53056 C -0.13867 -0.53287 -0.13894 -0.53519 -0.13933 -0.5375 C -0.13894 -0.55278 -0.1388 -0.56829 -0.13802 -0.5838 C -0.13802 -0.58588 -0.1375 -0.5882 -0.13672 -0.59028 C -0.1362 -0.59283 -0.13503 -0.59491 -0.13412 -0.59746 C -0.12995 -0.62732 -0.13464 -0.60533 -0.12513 -0.6294 C -0.12396 -0.63218 -0.12344 -0.63565 -0.12253 -0.63866 C -0.12032 -0.64537 -0.12032 -0.64514 -0.11732 -0.65023 C -0.1142 -0.6669 -0.11667 -0.66042 -0.11094 -0.67084 C -0.11042 -0.67454 -0.11016 -0.67847 -0.10964 -0.68241 C -0.10925 -0.68542 -0.1086 -0.68843 -0.10834 -0.69144 C -0.10795 -0.69676 -0.10742 -0.70232 -0.10703 -0.70787 C -0.10716 -0.70949 -0.10716 -0.73218 -0.10964 -0.73982 C -0.11068 -0.74306 -0.11237 -0.74584 -0.11354 -0.74908 C -0.11615 -0.75671 -0.11901 -0.76389 -0.12136 -0.77199 C -0.12292 -0.77755 -0.12409 -0.7831 -0.12644 -0.78796 C -0.13477 -0.80602 -0.12644 -0.78472 -0.13295 -0.80185 C -0.13334 -0.8044 -0.13347 -0.80671 -0.13412 -0.8088 C -0.13516 -0.81158 -0.13698 -0.8132 -0.13802 -0.81574 C -0.13946 -0.81852 -0.14063 -0.82199 -0.14206 -0.82477 C -0.14232 -0.82709 -0.14258 -0.82963 -0.14336 -0.83171 C -0.14505 -0.83843 -0.14688 -0.84051 -0.14974 -0.8456 C -0.15235 -0.85972 -0.14909 -0.84514 -0.15612 -0.86412 C -0.15716 -0.8669 -0.15782 -0.87014 -0.15873 -0.87315 C -0.15951 -0.8757 -0.16068 -0.87755 -0.16133 -0.88009 C -0.16198 -0.88218 -0.16198 -0.88496 -0.16263 -0.88681 C -0.16328 -0.88935 -0.16446 -0.89144 -0.16524 -0.89375 C -0.1668 -0.89931 -0.16797 -0.90625 -0.16901 -0.91204 C -0.16823 -0.92963 -0.16758 -0.94722 -0.16654 -0.96482 C -0.16615 -0.96945 -0.16433 -0.97523 -0.16263 -0.97871 C -0.16016 -0.98403 -0.1569 -0.98704 -0.15482 -0.99236 C -0.14844 -1.00949 -0.15157 -1.00185 -0.14584 -1.01551 C -0.14258 -1.03264 -0.14688 -1.01134 -0.14206 -1.02917 C -0.14128 -1.03148 -0.14128 -1.03403 -0.14063 -1.03611 C -0.13828 -1.04329 -0.1362 -1.04514 -0.13412 -1.05209 C -0.1336 -1.0544 -0.13086 -1.0669 -0.13034 -1.0706 L -0.12774 -1.08889 C -0.12852 -1.11158 -0.12748 -1.11829 -0.13034 -1.13496 C -0.13112 -1.13959 -0.13138 -1.14468 -0.13295 -1.14861 L -0.13542 -1.15556 C -0.13646 -1.16134 -0.1375 -1.16667 -0.13933 -1.17176 C -0.14037 -1.17431 -0.14206 -1.17639 -0.14336 -1.17871 L -0.14453 -1.18102 L -0.14453 -1.18079 " pathEditMode="relative" rAng="0" ptsTypes="AAAAAAAAAAAAAAAAAAAAAAAAAAAAAAAAAAAAAAAAAAAAAAAAAAAAAAAAAAAAAAAAAAAAAAAAAAAAAAA">
                                      <p:cBhvr>
                                        <p:cTn id="278" dur="3000" fill="hold"/>
                                        <p:tgtEl>
                                          <p:spTgt spid="38"/>
                                        </p:tgtEl>
                                        <p:attrNameLst>
                                          <p:attrName>ppt_x</p:attrName>
                                          <p:attrName>ppt_y</p:attrName>
                                        </p:attrNameLst>
                                      </p:cBhvr>
                                      <p:rCtr x="-8151" y="-57917"/>
                                    </p:animMotion>
                                  </p:childTnLst>
                                </p:cTn>
                              </p:par>
                              <p:par>
                                <p:cTn id="279" presetID="0" presetClass="path" presetSubtype="0" repeatCount="indefinite" fill="hold" nodeType="withEffect">
                                  <p:stCondLst>
                                    <p:cond delay="200"/>
                                  </p:stCondLst>
                                  <p:childTnLst>
                                    <p:animMotion origin="layout" path="M -0.00013 -2.22222E-6 L -0.00013 0.00023 C 0.00222 -0.00625 0.00417 -0.0125 0.00651 -0.01852 C 0.00769 -0.02176 0.00951 -0.0243 0.01042 -0.02778 C 0.0112 -0.03125 0.0112 -0.03541 0.01172 -0.03912 C 0.0112 -0.05602 0.01224 -0.07315 0.01042 -0.08981 C 0.00925 -0.09977 0.00391 -0.1081 -0.00013 -0.11504 C -0.00143 -0.12037 -0.00299 -0.12662 -0.00521 -0.13125 C -0.00677 -0.13449 -0.00885 -0.13703 -0.01028 -0.14028 C -0.01588 -0.15162 -0.01224 -0.14722 -0.0181 -0.15648 C -0.02643 -0.16944 -0.02278 -0.1625 -0.03229 -0.17477 C -0.0362 -0.18009 -0.03984 -0.18611 -0.04388 -0.19097 C -0.04518 -0.19236 -0.04635 -0.19421 -0.04778 -0.1956 C -0.04987 -0.19745 -0.05208 -0.19861 -0.05429 -0.20023 C -0.05729 -0.20555 -0.05963 -0.2125 -0.06328 -0.2162 C -0.06367 -0.21643 -0.07396 -0.22662 -0.0763 -0.23009 C -0.07955 -0.23495 -0.08294 -0.24236 -0.08528 -0.24884 C -0.09101 -0.26481 -0.0845 -0.25139 -0.09192 -0.26481 C -0.09974 -0.3 -0.08763 -0.24977 -0.09948 -0.2875 C -0.10039 -0.29028 -0.10026 -0.29375 -0.10078 -0.29676 C -0.10156 -0.30092 -0.1026 -0.30416 -0.10338 -0.30833 C -0.1039 -0.31157 -0.10416 -0.31481 -0.10468 -0.31736 C -0.10508 -0.32014 -0.1056 -0.32222 -0.10599 -0.3243 C -0.10508 -0.34583 -0.10547 -0.36736 -0.10338 -0.38866 C -0.10273 -0.39467 -0.0957 -0.41157 -0.0931 -0.4162 C -0.08698 -0.42778 -0.07773 -0.44467 -0.06979 -0.45301 L -0.06328 -0.45995 C -0.06028 -0.4669 -0.0582 -0.47546 -0.05429 -0.48078 C -0.0526 -0.48287 -0.05065 -0.48495 -0.04909 -0.4875 C -0.04674 -0.49166 -0.04492 -0.49676 -0.04258 -0.50139 C -0.04062 -0.50532 -0.03815 -0.50879 -0.0362 -0.51273 C -0.03515 -0.51481 -0.03476 -0.51805 -0.03359 -0.52014 C -0.03203 -0.52338 -0.02995 -0.52569 -0.02838 -0.52893 C -0.01784 -0.55092 -0.0362 -0.51713 -0.022 -0.54491 C -0.01914 -0.55092 -0.01289 -0.56111 -0.01289 -0.56088 C -0.00703 -0.59282 -0.00963 -0.57245 -0.01289 -0.63241 C -0.0138 -0.64676 -0.01315 -0.64352 -0.01679 -0.65301 C -0.01718 -0.65694 -0.01745 -0.66088 -0.0181 -0.66458 C -0.01953 -0.67153 -0.02343 -0.67477 -0.02578 -0.68055 C -0.02825 -0.68634 -0.02981 -0.69328 -0.03229 -0.69907 L -0.0362 -0.7081 C -0.03737 -0.71458 -0.03737 -0.71666 -0.0401 -0.72199 C -0.04284 -0.72754 -0.04609 -0.73264 -0.04909 -0.73819 C -0.05039 -0.74028 -0.05208 -0.74236 -0.05299 -0.74491 C -0.05937 -0.76203 -0.05117 -0.7412 -0.05937 -0.75879 C -0.06041 -0.76088 -0.06106 -0.76342 -0.06198 -0.76574 C -0.06328 -0.76875 -0.06471 -0.77153 -0.06601 -0.77477 C -0.06692 -0.77778 -0.06758 -0.78102 -0.06849 -0.78426 C -0.06927 -0.78657 -0.07031 -0.78866 -0.07109 -0.7912 C -0.07213 -0.79398 -0.07278 -0.79722 -0.0737 -0.80023 C -0.07474 -0.80347 -0.07643 -0.80602 -0.07747 -0.80926 C -0.07864 -0.81296 -0.0789 -0.81736 -0.08021 -0.82106 C -0.08112 -0.82361 -0.08307 -0.82523 -0.08398 -0.82801 C -0.08606 -0.83379 -0.08698 -0.84074 -0.08919 -0.84606 C -0.09088 -0.85069 -0.09218 -0.85602 -0.09427 -0.85995 C -0.09557 -0.8625 -0.09713 -0.86412 -0.09817 -0.86666 C -0.10065 -0.87268 -0.10078 -0.87639 -0.10208 -0.88264 C -0.10286 -0.88657 -0.10338 -0.89074 -0.10468 -0.89421 C -0.1056 -0.89699 -0.10729 -0.89884 -0.10859 -0.90116 C -0.10937 -0.90578 -0.10989 -0.91088 -0.1112 -0.91481 C -0.11211 -0.91828 -0.1138 -0.92106 -0.11497 -0.92407 C -0.11588 -0.92639 -0.11679 -0.9287 -0.11758 -0.93102 C -0.11797 -0.93403 -0.11927 -0.94375 -0.12018 -0.94699 C -0.12083 -0.94953 -0.12187 -0.95162 -0.12278 -0.95416 C -0.12356 -0.96018 -0.12422 -0.96666 -0.12539 -0.97245 C -0.12578 -0.97477 -0.1263 -0.97731 -0.12669 -0.97916 C -0.12995 -0.99953 -0.12617 -0.97916 -0.12916 -0.99537 C -0.12877 -1.00301 -0.1289 -1.01111 -0.12799 -1.01828 C -0.12747 -1.02176 -0.12643 -1.02453 -0.12539 -1.02754 C -0.12226 -1.03611 -0.11992 -1.04004 -0.11497 -1.04583 C -0.11341 -1.04791 -0.11133 -1.04838 -0.10989 -1.05046 C -0.10794 -1.05301 -0.10651 -1.05694 -0.10468 -1.05972 C -0.10351 -1.06157 -0.10195 -1.0625 -0.10078 -1.06435 C -0.09856 -1.06782 -0.097 -1.07291 -0.09427 -1.07592 C -0.08476 -1.08727 -0.09648 -1.07268 -0.08659 -1.08727 C -0.08541 -1.08912 -0.08398 -1.09051 -0.08268 -1.0919 C -0.07825 -1.10787 -0.08268 -1.09491 -0.0763 -1.1081 C -0.07487 -1.11088 -0.07356 -1.11412 -0.07239 -1.11713 C -0.07057 -1.12176 -0.0694 -1.12708 -0.06718 -1.13102 C -0.06224 -1.13981 -0.06432 -1.13518 -0.06067 -1.14467 C -0.05976 -1.15 -0.0582 -1.15903 -0.05703 -1.16319 C -0.05586 -1.16643 -0.05416 -1.16921 -0.05299 -1.17245 C -0.05247 -1.17384 -0.05208 -1.17546 -0.05169 -1.17708 L -0.05169 -1.17685 " pathEditMode="relative" rAng="0" ptsTypes="AAAAAAAAAAAAAAAAAAAAAAAAAAAAAAAAAAAAAAAAAAAAAAAAAAAAAAAAAAAAAAAAAAAAAAAAAAAAAAAAAAAA">
                                      <p:cBhvr>
                                        <p:cTn id="280" dur="3000" fill="hold"/>
                                        <p:tgtEl>
                                          <p:spTgt spid="34"/>
                                        </p:tgtEl>
                                        <p:attrNameLst>
                                          <p:attrName>ppt_x</p:attrName>
                                          <p:attrName>ppt_y</p:attrName>
                                        </p:attrNameLst>
                                      </p:cBhvr>
                                      <p:rCtr x="-5859" y="-58843"/>
                                    </p:animMotion>
                                  </p:childTnLst>
                                </p:cTn>
                              </p:par>
                              <p:par>
                                <p:cTn id="281" presetID="0" presetClass="path" presetSubtype="0" repeatCount="indefinite" fill="hold" nodeType="withEffect">
                                  <p:stCondLst>
                                    <p:cond delay="1200"/>
                                  </p:stCondLst>
                                  <p:childTnLst>
                                    <p:animMotion origin="layout" path="M -0.00404 -0.01805 L -0.00404 -0.01782 C -0.00273 -0.02592 -0.00169 -0.03379 -0.00026 -0.0412 C 0.00039 -0.04444 0.00208 -0.04699 0.00234 -0.05046 C 0.00339 -0.05949 0.00326 -0.06875 0.00365 -0.07801 C 0.00287 -0.09166 0.00326 -0.10231 -0.00026 -0.11481 C -0.00417 -0.1287 -0.00521 -0.12615 -0.00937 -0.13773 C -0.01042 -0.14097 -0.0125 -0.15092 -0.01445 -0.1537 C -0.01992 -0.16227 -0.02083 -0.16227 -0.02604 -0.16528 C -0.02773 -0.16759 -0.02943 -0.17014 -0.03125 -0.17222 C -0.04544 -0.18796 -0.02695 -0.16412 -0.04154 -0.18356 C -0.04245 -0.18588 -0.04323 -0.18842 -0.04414 -0.19051 C -0.05247 -0.20856 -0.04427 -0.18727 -0.05065 -0.2044 C -0.05104 -0.20671 -0.05143 -0.20903 -0.05195 -0.21134 C -0.05273 -0.21435 -0.05404 -0.21713 -0.05456 -0.22037 C -0.05534 -0.22569 -0.05521 -0.23148 -0.05586 -0.23657 C -0.05612 -0.23889 -0.05664 -0.24143 -0.05703 -0.24352 C -0.05664 -0.26713 -0.05651 -0.2912 -0.05586 -0.31481 C -0.05547 -0.32407 -0.0543 -0.32361 -0.05195 -0.33102 C -0.05091 -0.33403 -0.05052 -0.3375 -0.04935 -0.34004 C -0.04831 -0.34282 -0.04661 -0.34444 -0.04544 -0.34722 C -0.03724 -0.36458 -0.04779 -0.3449 -0.04023 -0.35856 C -0.03815 -0.37037 -0.0401 -0.36157 -0.03516 -0.37477 C -0.03242 -0.38125 -0.0306 -0.38958 -0.02747 -0.39514 L -0.01966 -0.40926 C -0.01836 -0.4162 -0.01849 -0.41713 -0.01575 -0.42268 C -0.01458 -0.42523 -0.01302 -0.42708 -0.01185 -0.42963 C -0.01003 -0.43403 -0.00664 -0.44375 -0.00664 -0.44328 C -0.00338 -0.46065 -0.00781 -0.43935 -0.00273 -0.45717 C 0.00091 -0.47083 -0.00495 -0.4581 0.00234 -0.47129 C 0.00964 -0.50972 -6.25E-7 -0.46203 0.00885 -0.49653 C 0.01003 -0.50092 0.01146 -0.51018 0.01146 -0.50995 C 0.01302 -0.53009 0.0138 -0.53194 0.01146 -0.55602 C 0.01107 -0.55949 0.00964 -0.56203 0.00885 -0.56528 C 0.00794 -0.56898 0.00742 -0.57315 0.00625 -0.57685 C 0.0043 -0.5831 0.0013 -0.58842 -0.00026 -0.5956 C -0.00325 -0.60879 -0.00338 -0.61227 -0.01055 -0.625 C -0.01328 -0.62963 -0.01628 -0.63333 -0.01836 -0.63889 C -0.01914 -0.6412 -0.01992 -0.64375 -0.02083 -0.64606 C -0.02474 -0.65231 -0.02448 -0.64884 -0.02865 -0.65254 C -0.03021 -0.65393 -0.03125 -0.65555 -0.03255 -0.65764 C -0.03867 -0.67338 -0.0306 -0.65393 -0.04023 -0.67106 C -0.04141 -0.67315 -0.0418 -0.67592 -0.04284 -0.67778 C -0.0444 -0.68102 -0.04661 -0.68194 -0.04805 -0.68472 C -0.04805 -0.68449 -0.05456 -0.70208 -0.05586 -0.70578 C -0.05664 -0.70833 -0.05729 -0.71041 -0.05833 -0.71273 C -0.05963 -0.71458 -0.0612 -0.71713 -0.06224 -0.71921 C -0.06341 -0.72199 -0.0638 -0.72546 -0.06484 -0.72893 C -0.06641 -0.7331 -0.06836 -0.73773 -0.07005 -0.74236 L -0.07266 -0.74907 C -0.07305 -0.75231 -0.07344 -0.75578 -0.07396 -0.75879 C -0.07422 -0.76065 -0.07513 -0.76319 -0.07513 -0.76528 C -0.07513 -0.78819 -0.07474 -0.81134 -0.07396 -0.83426 C -0.07383 -0.83703 -0.07318 -0.83889 -0.07266 -0.8412 C -0.07096 -0.84722 -0.06862 -0.85301 -0.06745 -0.85995 C -0.06706 -0.8618 -0.0668 -0.86458 -0.06615 -0.86643 C -0.06458 -0.87176 -0.06276 -0.87592 -0.06094 -0.88009 C -0.06094 -0.87986 -0.05586 -0.89375 -0.05586 -0.89352 C -0.04323 -0.90856 -0.06276 -0.88518 -0.04674 -0.90532 C -0.04414 -0.90833 -0.04167 -0.91157 -0.03893 -0.91435 C -0.03125 -0.92268 -0.03463 -0.91875 -0.02865 -0.92592 C -0.02266 -0.94166 -0.02656 -0.93842 -0.01966 -0.94236 C -0.01914 -0.94467 -0.01914 -0.94699 -0.01836 -0.94884 C -0.01732 -0.95115 -0.01549 -0.95208 -0.01445 -0.95393 C -0.01328 -0.95602 -0.01276 -0.95833 -0.01185 -0.96041 C -0.00859 -0.97778 -0.01094 -0.97037 -0.00534 -0.98356 C -0.00495 -0.98796 -0.00469 -0.99305 -0.00404 -0.99722 C -0.00378 -0.99953 -0.00299 -1.00162 -0.00273 -1.00463 C -0.00208 -1.0125 -0.00208 -1.02106 -0.00143 -1.0294 C -0.00117 -1.03403 -0.00065 -1.03865 -0.00026 -1.04305 C 0.00026 -1.05231 0.00065 -1.06157 0.00104 -1.07106 C 0.00143 -1.07778 0.00234 -1.08449 0.00234 -1.09143 C 0.00234 -1.10301 0.00195 -1.11458 0.00104 -1.12592 C -0.00026 -1.14259 -0.00104 -1.13565 -0.00404 -1.14653 C -0.00937 -1.16551 -0.00052 -1.14051 -0.00794 -1.16041 C -0.0095 -1.16875 -0.00937 -1.16481 -0.00937 -1.17199 L -0.00937 -1.17176 " pathEditMode="relative" rAng="0" ptsTypes="AAAAAAAAAAAAAAAAAAAAAAAAAAAAAAAAAAAAAAAAAAAAAAAAAAAAAAAAAAAAAAAAAAAAAAAAAAAAA">
                                      <p:cBhvr>
                                        <p:cTn id="282" dur="3000" fill="hold"/>
                                        <p:tgtEl>
                                          <p:spTgt spid="33"/>
                                        </p:tgtEl>
                                        <p:attrNameLst>
                                          <p:attrName>ppt_x</p:attrName>
                                          <p:attrName>ppt_y</p:attrName>
                                        </p:attrNameLst>
                                      </p:cBhvr>
                                      <p:rCtr x="-2708" y="-57685"/>
                                    </p:animMotion>
                                  </p:childTnLst>
                                </p:cTn>
                              </p:par>
                              <p:par>
                                <p:cTn id="283" presetID="0" presetClass="path" presetSubtype="0" repeatCount="indefinite" fill="hold" grpId="0" nodeType="withEffect">
                                  <p:stCondLst>
                                    <p:cond delay="1000"/>
                                  </p:stCondLst>
                                  <p:childTnLst>
                                    <p:animMotion origin="layout" path="M -1.875E-6 -1.11111E-6 L -1.875E-6 0.00023 C 0.00261 -0.02315 0.00378 -0.0294 0.00378 -0.05509 C 0.00378 -0.11829 0.01198 -0.10579 -0.0013 -0.12176 C -0.00599 -0.13819 -0.00104 -0.12523 -0.00911 -0.13565 C -0.01054 -0.1375 -0.01159 -0.14028 -0.01302 -0.14236 C -0.01627 -0.14745 -0.01679 -0.14699 -0.0207 -0.1493 C -0.02357 -0.15278 -0.02721 -0.15694 -0.02982 -0.16088 C -0.03164 -0.16366 -0.03294 -0.16759 -0.03489 -0.17014 C -0.03685 -0.17222 -0.03919 -0.17315 -0.0414 -0.17454 C -0.0431 -0.17917 -0.04583 -0.1831 -0.04648 -0.18842 C -0.04987 -0.21204 -0.04857 -0.20046 -0.05039 -0.22292 C -0.05 -0.23889 -0.04987 -0.25509 -0.04909 -0.2713 C -0.0487 -0.28148 -0.04726 -0.28032 -0.04531 -0.28958 C -0.04466 -0.29259 -0.0444 -0.29606 -0.04401 -0.29907 C -0.04362 -0.30116 -0.0431 -0.30324 -0.04271 -0.30579 C -0.04219 -0.3088 -0.04193 -0.3118 -0.0414 -0.31481 C -0.03932 -0.32616 -0.03932 -0.32477 -0.0362 -0.33333 C -0.03385 -0.35023 -0.03633 -0.33472 -0.03229 -0.35162 C -0.03047 -0.35926 -0.0289 -0.3669 -0.02721 -0.37454 C -0.0263 -0.37847 -0.02591 -0.38264 -0.02461 -0.38611 L -0.022 -0.39305 C -0.01901 -0.41412 -0.02135 -0.40625 -0.01679 -0.41829 C -0.01601 -0.42616 -0.01484 -0.43356 -0.01432 -0.4412 C -0.01276 -0.46065 -0.01367 -0.45208 -0.01172 -0.46667 C -0.01211 -0.47685 -0.01172 -0.4868 -0.01302 -0.49653 C -0.01432 -0.50787 -0.01758 -0.50694 -0.0207 -0.51505 C -0.02187 -0.51759 -0.02239 -0.52106 -0.02331 -0.52407 C -0.02474 -0.5287 -0.02969 -0.54028 -0.03099 -0.54259 C -0.03255 -0.54467 -0.03476 -0.54514 -0.0362 -0.54699 C -0.03906 -0.55116 -0.04193 -0.55555 -0.04401 -0.56088 C -0.04479 -0.56319 -0.04544 -0.56574 -0.04648 -0.56782 C -0.04765 -0.56967 -0.04909 -0.57083 -0.05039 -0.57245 C -0.05169 -0.57616 -0.05312 -0.57986 -0.05429 -0.5838 C -0.0569 -0.59213 -0.05677 -0.59537 -0.06081 -0.60231 C -0.06276 -0.60579 -0.0651 -0.60833 -0.06719 -0.61157 C -0.07318 -0.63241 -0.06562 -0.60671 -0.075 -0.63449 C -0.07591 -0.6375 -0.07656 -0.64074 -0.0776 -0.64375 C -0.08008 -0.65139 -0.08528 -0.66667 -0.08528 -0.66643 C -0.09088 -0.71088 -0.0888 -0.68704 -0.08659 -0.76551 C -0.08646 -0.76944 -0.08607 -0.77338 -0.08528 -0.77708 C -0.07995 -0.80208 -0.08203 -0.78819 -0.0763 -0.80463 C -0.07304 -0.81366 -0.07461 -0.81296 -0.07109 -0.8206 C -0.06992 -0.82315 -0.06823 -0.82477 -0.06719 -0.82755 C -0.0651 -0.83333 -0.06471 -0.8412 -0.06211 -0.8456 C -0.05807 -0.85278 -0.05599 -0.85579 -0.05299 -0.86412 C -0.05195 -0.86713 -0.05156 -0.8706 -0.05039 -0.87338 C -0.04935 -0.87592 -0.04765 -0.87755 -0.04648 -0.88032 C -0.04544 -0.8831 -0.04518 -0.8868 -0.04401 -0.88935 C -0.04245 -0.89282 -0.04023 -0.89514 -0.0388 -0.89861 C -0.0375 -0.90162 -0.03541 -0.91042 -0.03489 -0.91481 C -0.03437 -0.91921 -0.03411 -0.92384 -0.03359 -0.92847 C -0.03333 -0.93171 -0.03281 -0.93472 -0.03229 -0.93773 C -0.03281 -0.96227 -0.03255 -0.9868 -0.03359 -1.01134 C -0.03385 -1.01713 -0.03867 -1.02523 -0.0401 -1.02963 C -0.04088 -1.03217 -0.04323 -1.04375 -0.04401 -1.04815 C -0.0444 -1.05116 -0.04466 -1.0544 -0.04531 -1.05741 C -0.04661 -1.06412 -0.04831 -1.06759 -0.05039 -1.07338 C -0.05573 -1.10162 -0.05377 -1.08518 -0.05039 -1.13542 C -0.05026 -1.13866 -0.04987 -1.1419 -0.04909 -1.14467 C -0.04505 -1.15903 -0.04687 -1.15833 -0.04271 -1.15833 L -0.04271 -1.1581 " pathEditMode="relative" rAng="0" ptsTypes="AAAAAAAAAAAAAAAAAAAAAAAAAAAAAAAAAAAAAAAAAAAAAAAAAAAAAAAAAAAAAA">
                                      <p:cBhvr>
                                        <p:cTn id="284" dur="3000" fill="hold"/>
                                        <p:tgtEl>
                                          <p:spTgt spid="1048635"/>
                                        </p:tgtEl>
                                        <p:attrNameLst>
                                          <p:attrName>ppt_x</p:attrName>
                                          <p:attrName>ppt_y</p:attrName>
                                        </p:attrNameLst>
                                      </p:cBhvr>
                                      <p:rCtr x="-4141" y="-57894"/>
                                    </p:animMotion>
                                  </p:childTnLst>
                                </p:cTn>
                              </p:par>
                              <p:par>
                                <p:cTn id="285" presetID="0" presetClass="path" presetSubtype="0" repeatCount="indefinite" fill="hold" nodeType="withEffect">
                                  <p:stCondLst>
                                    <p:cond delay="2800"/>
                                  </p:stCondLst>
                                  <p:childTnLst>
                                    <p:animMotion origin="layout" path="M 1.25E-6 1.11111E-6 L 1.25E-6 0.00023 C 0.0013 -0.00625 0.00273 -0.01227 0.00377 -0.01852 C 0.00547 -0.02732 0.00456 -0.02685 0.00638 -0.03449 C 0.00716 -0.03773 0.0082 -0.04074 0.00898 -0.04375 C 0.01081 -0.05139 0.01185 -0.05972 0.01419 -0.06667 C 0.01823 -0.07917 0.01966 -0.08195 0.02187 -0.09445 C 0.02252 -0.09745 0.02266 -0.10046 0.02318 -0.10347 C 0.02799 -0.13171 0.02396 -0.10116 0.02838 -0.14028 C 0.02799 -0.15556 0.02786 -0.17107 0.02708 -0.18634 C 0.02695 -0.18866 0.0263 -0.19097 0.02578 -0.19329 C 0.02435 -0.19908 0.02279 -0.20417 0.0207 -0.20926 C 0.01771 -0.2162 0.0138 -0.22222 0.01159 -0.22986 C 0.00221 -0.2632 0.01276 -0.22963 0.00377 -0.2507 C 0.00234 -0.25417 0.00156 -0.2588 1.25E-6 -0.26204 C -0.00156 -0.26551 -0.00365 -0.26829 -0.00521 -0.2713 C -0.01094 -0.28333 -0.00417 -0.27408 -0.01172 -0.28287 C -0.01341 -0.2875 -0.01484 -0.29236 -0.0168 -0.29653 C -0.02109 -0.30579 -0.03216 -0.32153 -0.0362 -0.32639 C -0.0375 -0.32778 -0.03893 -0.3294 -0.04011 -0.33102 C -0.04688 -0.34097 -0.04154 -0.33426 -0.04662 -0.34491 C -0.04818 -0.34815 -0.05 -0.35093 -0.05169 -0.35417 C -0.05495 -0.37107 -0.05313 -0.36343 -0.0569 -0.37708 C -0.05781 -0.38287 -0.05833 -0.38935 -0.05951 -0.3956 C -0.06042 -0.4 -0.06159 -0.4044 -0.06211 -0.40926 C -0.0638 -0.42384 -0.06289 -0.4169 -0.06471 -0.42986 C -0.06693 -0.4625 -0.0668 -0.45185 -0.06471 -0.50116 C -0.06458 -0.50394 -0.06393 -0.50579 -0.06341 -0.5081 C -0.06185 -0.51435 -0.0599 -0.52037 -0.0582 -0.52639 C -0.0543 -0.54051 -0.05664 -0.53287 -0.05052 -0.54954 L -0.04792 -0.55625 C -0.04701 -0.55857 -0.04596 -0.56088 -0.04531 -0.5632 C -0.0375 -0.59097 -0.0474 -0.55648 -0.04011 -0.5794 C -0.03919 -0.58241 -0.03867 -0.58565 -0.0375 -0.58843 C -0.03646 -0.59097 -0.0349 -0.59283 -0.03359 -0.59537 C -0.03281 -0.59838 -0.03229 -0.60208 -0.03112 -0.60463 C -0.00755 -0.65394 -0.02865 -0.60648 -0.01302 -0.63449 C -0.01146 -0.63727 -0.01068 -0.64097 -0.00912 -0.64375 C -0.00755 -0.6463 -0.00547 -0.64792 -0.00391 -0.6507 C -0.00287 -0.65255 -0.00234 -0.65533 -0.0013 -0.65741 C 0.00156 -0.6632 0.00547 -0.66713 0.00768 -0.67361 C 0.01029 -0.68102 0.01302 -0.69051 0.0168 -0.69653 C 0.01953 -0.70093 0.02279 -0.70417 0.02578 -0.7081 C 0.02838 -0.71505 0.02904 -0.71597 0.03099 -0.72408 C 0.03151 -0.72639 0.03164 -0.72894 0.03229 -0.73125 C 0.03333 -0.73426 0.03489 -0.73704 0.0362 -0.74028 C 0.03659 -0.74329 0.03698 -0.74607 0.0375 -0.74931 C 0.03789 -0.75185 0.03841 -0.75394 0.0388 -0.75602 C 0.03932 -0.76088 0.03958 -0.76551 0.0401 -0.77014 C 0.03919 -0.78634 0.03854 -0.80208 0.0375 -0.81829 C 0.03724 -0.8206 0.03672 -0.82315 0.0362 -0.82523 C 0.03542 -0.82778 0.03437 -0.82963 0.03359 -0.83218 C 0.0306 -0.8537 0.03463 -0.82824 0.02448 -0.86435 C 0.0237 -0.86759 0.02305 -0.87083 0.02187 -0.87361 C 0.02083 -0.87616 0.01914 -0.87801 0.0181 -0.88033 C 0.01614 -0.88472 0.01458 -0.88935 0.01289 -0.89375 C 0.01081 -0.89954 0.00885 -0.90509 0.00638 -0.91019 C 0.00312 -0.9169 0.00143 -0.91852 -0.00261 -0.92384 C -0.00873 -0.94005 -0.00521 -0.93449 -0.01172 -0.94236 C -0.01367 -0.94745 -0.0181 -0.95972 -0.0207 -0.96528 C -0.0224 -0.96852 -0.02448 -0.97107 -0.02591 -0.97454 C -0.03984 -1.00741 -0.02748 -0.98079 -0.0349 -1.00208 C -0.03607 -1.00533 -0.03776 -1.00787 -0.0388 -1.01111 C -0.04102 -1.01829 -0.04492 -1.03241 -0.04662 -1.0412 C -0.04714 -1.04398 -0.0474 -1.04722 -0.04792 -1.05023 C -0.04701 -1.06597 -0.04662 -1.09144 -0.04401 -1.10995 C -0.04362 -1.1125 -0.04336 -1.11482 -0.04271 -1.1169 C -0.04206 -1.11945 -0.04102 -1.12153 -0.04011 -1.12384 C -0.03971 -1.12616 -0.03958 -1.12847 -0.0388 -1.13079 C -0.03815 -1.13264 -0.03685 -1.13333 -0.0362 -1.13542 C -0.03503 -1.13958 -0.03451 -1.14445 -0.03359 -1.14908 C -0.0332 -1.15139 -0.03307 -1.15394 -0.03242 -1.15602 C -0.03151 -1.15833 -0.0306 -1.16042 -0.02982 -1.16296 C -0.02878 -1.16597 -0.02826 -1.16921 -0.02721 -1.17199 C -0.02604 -1.17546 -0.02461 -1.17824 -0.02331 -1.18125 C -0.02149 -1.18588 -0.0181 -1.19514 -0.0181 -1.19491 L -0.0168 -1.2044 L -0.0168 -1.20417 " pathEditMode="relative" rAng="0" ptsTypes="AAAAAAAAAAAAAAAAAAAAAAAAAAAAAAAAAAAAAAAAAAAAAAAAAAAAAAAAAAAAAAAAAAAAAAAAAAAAAA">
                                      <p:cBhvr>
                                        <p:cTn id="286" dur="3000" fill="hold"/>
                                        <p:tgtEl>
                                          <p:spTgt spid="35"/>
                                        </p:tgtEl>
                                        <p:attrNameLst>
                                          <p:attrName>ppt_x</p:attrName>
                                          <p:attrName>ppt_y</p:attrName>
                                        </p:attrNameLst>
                                      </p:cBhvr>
                                      <p:rCtr x="-1315" y="-60208"/>
                                    </p:animMotion>
                                  </p:childTnLst>
                                </p:cTn>
                              </p:par>
                              <p:par>
                                <p:cTn id="287" presetID="0" presetClass="path" presetSubtype="0" repeatCount="indefinite" fill="hold" nodeType="withEffect">
                                  <p:stCondLst>
                                    <p:cond delay="1800"/>
                                  </p:stCondLst>
                                  <p:childTnLst>
                                    <p:animMotion origin="layout" path="M 4.16667E-7 4.07407E-6 L 4.16667E-7 0.00023 C 0.00339 -0.00324 0.00677 -0.00649 0.01029 -0.00926 C 0.01159 -0.01065 0.01315 -0.01019 0.01419 -0.01158 C 0.02005 -0.01991 0.0224 -0.025 0.02578 -0.03473 C 0.02721 -0.03843 0.02852 -0.04213 0.02969 -0.04607 C 0.0306 -0.04908 0.03138 -0.05232 0.03229 -0.05533 C 0.03724 -0.0713 0.03789 -0.07061 0.04141 -0.0875 C 0.04193 -0.09051 0.04219 -0.09352 0.04271 -0.09676 C 0.04531 -0.1132 0.04258 -0.09167 0.04531 -0.11505 C 0.04479 -0.12269 0.04479 -0.13056 0.04401 -0.13797 C 0.04323 -0.14445 0.03958 -0.15602 0.0375 -0.16112 C 0.03464 -0.16806 0.03112 -0.17454 0.02839 -0.18172 C 0.0276 -0.18403 0.02708 -0.18681 0.02578 -0.18866 C 0.02135 -0.19537 0.01575 -0.19954 0.01159 -0.20718 C 0.00859 -0.21227 0.00612 -0.21922 0.00247 -0.22338 C 4.16667E-7 -0.22639 -0.00286 -0.22871 -0.00521 -0.23218 C -0.00794 -0.23704 -0.0138 -0.25278 -0.01563 -0.25764 C -0.01693 -0.26158 -0.01797 -0.26574 -0.01953 -0.26922 C -0.02096 -0.27246 -0.02318 -0.275 -0.02461 -0.27824 C -0.02578 -0.28125 -0.0263 -0.28449 -0.02721 -0.2875 C -0.03086 -0.29908 -0.02904 -0.29028 -0.03372 -0.30348 C -0.03477 -0.30672 -0.03542 -0.30973 -0.03633 -0.31297 C -0.04089 -0.35348 -0.03385 -0.29422 -0.04023 -0.33565 C -0.04089 -0.34028 -0.04102 -0.34491 -0.04141 -0.34954 C -0.04102 -0.37315 -0.04167 -0.39723 -0.04023 -0.42084 C -0.03997 -0.425 -0.03359 -0.4419 -0.03242 -0.4463 C -0.03099 -0.4507 -0.02969 -0.4551 -0.02852 -0.45973 C -0.028 -0.46204 -0.02786 -0.46459 -0.02721 -0.46667 C -0.02617 -0.47037 -0.02461 -0.47292 -0.02331 -0.47616 C -0.02122 -0.48727 -0.0224 -0.48287 -0.01693 -0.49676 C -0.01289 -0.50695 -0.00716 -0.52107 -0.0013 -0.52871 C 0.00039 -0.53102 0.00221 -0.53334 0.00378 -0.53565 C 0.00573 -0.53866 0.00716 -0.54213 0.00898 -0.54491 C 0.01276 -0.5507 0.01719 -0.5551 0.0207 -0.56088 L 0.02839 -0.57477 C 0.02969 -0.5801 0.03125 -0.58542 0.03229 -0.59098 C 0.03294 -0.59445 0.03307 -0.59862 0.03359 -0.60232 C 0.03398 -0.60533 0.0345 -0.60857 0.0349 -0.61158 C 0.0345 -0.62917 0.03464 -0.64676 0.03359 -0.66436 C 0.03333 -0.66945 0.02995 -0.68658 0.02839 -0.69213 C 0.02734 -0.69607 0.02565 -0.69977 0.02448 -0.70348 C 0.02018 -0.71899 0.02474 -0.71204 0.0181 -0.71968 C 0.01719 -0.72292 0.01628 -0.7257 0.01549 -0.72894 C 0.01497 -0.73102 0.01484 -0.73357 0.01419 -0.73588 C 0.00898 -0.75209 0.0095 -0.7463 0.00378 -0.76112 C -0.0056 -0.78519 0.00586 -0.75926 -0.00391 -0.78635 C -0.00547 -0.79051 -0.00742 -0.79375 -0.00911 -0.79769 C -0.01003 -0.8 -0.01081 -0.80255 -0.01172 -0.80463 C -0.01393 -0.81667 -0.01224 -0.80973 -0.01823 -0.82524 L -0.0207 -0.83218 C -0.02214 -0.84167 -0.02279 -0.84885 -0.02461 -0.85764 C -0.02682 -0.86737 -0.02747 -0.86806 -0.02852 -0.87824 C -0.02904 -0.88334 -0.0293 -0.88866 -0.02982 -0.89399 C -0.03021 -0.89862 -0.03073 -0.90324 -0.03112 -0.90787 C -0.03294 -0.93218 -0.03359 -0.94329 -0.03503 -0.96551 C -0.03411 -0.98449 -0.03359 -1.00371 -0.03242 -1.02269 C -0.03203 -1.0301 -0.03034 -1.0301 -0.02852 -1.03681 C -0.02747 -1.04028 -0.02682 -1.04445 -0.02591 -1.04815 C -0.02448 -1.06135 -0.02656 -1.05811 -0.02201 -1.06181 L 0.00768 -1.14699 " pathEditMode="relative" rAng="0" ptsTypes="AAAAAAAAAAAAAAAAAAAAAAAAAAAAAAAAAAAAAAAAAAAAAAAAAAAAAAAAAAAAA">
                                      <p:cBhvr>
                                        <p:cTn id="288" dur="3000" fill="hold"/>
                                        <p:tgtEl>
                                          <p:spTgt spid="39"/>
                                        </p:tgtEl>
                                        <p:attrNameLst>
                                          <p:attrName>ppt_x</p:attrName>
                                          <p:attrName>ppt_y</p:attrName>
                                        </p:attrNameLst>
                                      </p:cBhvr>
                                      <p:rCtr x="195" y="-57338"/>
                                    </p:animMotion>
                                  </p:childTnLst>
                                </p:cTn>
                              </p:par>
                              <p:par>
                                <p:cTn id="289" presetID="0" presetClass="path" presetSubtype="0" repeatCount="indefinite" fill="hold" grpId="0" nodeType="withEffect">
                                  <p:stCondLst>
                                    <p:cond delay="800"/>
                                  </p:stCondLst>
                                  <p:childTnLst>
                                    <p:animMotion origin="layout" path="M 2.70833E-6 -7.40741E-7 L 2.70833E-6 0.00023 C 0.00169 -0.00694 0.00377 -0.01366 0.00508 -0.02083 C 0.00612 -0.02546 0.00703 -0.0419 0.00768 -0.04606 C 0.00833 -0.05 0.00963 -0.0537 0.01028 -0.05764 C 0.0112 -0.06204 0.01159 -0.06921 0.01289 -0.07361 C 0.01354 -0.07616 0.01471 -0.07824 0.01549 -0.08055 C 0.0164 -0.08356 0.01718 -0.0868 0.0181 -0.08981 C 0.02083 -0.11505 0.01732 -0.08866 0.022 -0.11042 C 0.02252 -0.11343 0.02278 -0.11667 0.02317 -0.11968 C 0.02357 -0.12199 0.02409 -0.1243 0.02448 -0.12662 C 0.02409 -0.14259 0.02435 -0.1588 0.02317 -0.175 C 0.02304 -0.17824 0.02135 -0.18079 0.0207 -0.18403 C 0.01823 -0.19421 0.02044 -0.19375 0.01419 -0.20463 C 0.01289 -0.20694 0.01146 -0.20903 0.01028 -0.21157 C 0.00664 -0.22037 0.00677 -0.22477 0.0026 -0.23241 C 0.00104 -0.23495 -0.00104 -0.23657 -0.00261 -0.23912 C -0.00365 -0.2412 -0.00417 -0.24398 -0.00521 -0.24606 C -0.00638 -0.24861 -0.00795 -0.25046 -0.00912 -0.25301 C -0.01094 -0.25764 -0.01315 -0.2618 -0.0142 -0.2669 C -0.01745 -0.28079 -0.0155 -0.27477 -0.0194 -0.28518 C -0.02188 -0.31134 -0.02201 -0.30671 -0.0194 -0.34745 C -0.01914 -0.35208 -0.01758 -0.35648 -0.0168 -0.36111 C -0.0138 -0.37893 -0.01797 -0.36157 -0.01172 -0.38403 C -0.0112 -0.38819 -0.01107 -0.3919 -0.01042 -0.3956 C -0.00977 -0.39884 -0.0086 -0.40185 -0.00782 -0.40463 C -0.0056 -0.41366 -0.00534 -0.41759 -0.00261 -0.42546 C 0.00052 -0.43495 0.00286 -0.44005 0.00638 -0.44838 C 0.00729 -0.45301 0.00781 -0.45787 0.00898 -0.4625 C 0.01289 -0.47616 0.01406 -0.47361 0.0181 -0.48542 C 0.02695 -0.51042 0.01354 -0.47755 0.02448 -0.50347 C 0.02955 -0.53032 0.02409 -0.50625 0.03099 -0.52662 C 0.03841 -0.54861 0.03073 -0.5331 0.03997 -0.54954 C 0.04049 -0.55255 0.04088 -0.55555 0.04127 -0.5588 C 0.04179 -0.5625 0.04179 -0.56667 0.04258 -0.57014 C 0.04323 -0.57292 0.0444 -0.57477 0.04518 -0.57708 C 0.04557 -0.58009 0.04622 -0.58333 0.04648 -0.58634 C 0.04752 -0.5956 0.04909 -0.61389 0.04909 -0.61366 C 0.04817 -0.64005 0.04791 -0.6662 0.04648 -0.69213 C 0.04622 -0.69745 0.04232 -0.71204 0.04127 -0.71736 C 0.04075 -0.72037 0.04075 -0.72361 0.03997 -0.72662 C 0.03906 -0.73079 0.03737 -0.73449 0.0362 -0.73796 C 0.03528 -0.74097 0.0345 -0.74444 0.03359 -0.74722 C 0.03281 -0.74977 0.03177 -0.75185 0.03099 -0.75417 C 0.03008 -0.75718 0.02942 -0.76065 0.02838 -0.76343 C 0.02096 -0.78449 0.02838 -0.76065 0.0194 -0.78171 C 0.01823 -0.78449 0.01784 -0.78819 0.01679 -0.79097 C 0.01575 -0.79352 0.01406 -0.7956 0.01289 -0.79792 C 0.01093 -0.80208 0.00963 -0.80718 0.00768 -0.8118 L 0.0039 -0.82083 C 0.00338 -0.82315 0.00312 -0.82546 0.0026 -0.82778 C 0.00182 -0.83009 0.00065 -0.83218 2.70833E-6 -0.83472 C -0.00117 -0.83912 -0.0017 -0.84375 -0.00261 -0.84815 L -0.00391 -0.85509 L -0.00521 -0.86204 C -0.00651 -0.88218 -0.00768 -0.88866 -0.00521 -0.91018 C -0.00495 -0.91296 -0.00326 -0.91458 -0.00261 -0.91713 C -0.0013 -0.92222 -0.00013 -0.93148 0.0026 -0.93565 C 0.00495 -0.93912 0.00781 -0.94143 0.01028 -0.94468 C 0.02018 -0.95787 0.01067 -0.94606 0.0207 -0.95648 C 0.022 -0.95764 0.02304 -0.95972 0.02448 -0.96088 C 0.02617 -0.96204 0.02799 -0.96227 0.02968 -0.96319 C 0.03229 -0.9662 0.03437 -0.97106 0.0375 -0.97222 C 0.03919 -0.97315 0.04088 -0.97384 0.04258 -0.97454 C 0.04388 -0.97523 0.04518 -0.97639 0.04648 -0.97685 C 0.04857 -0.97778 0.05078 -0.97847 0.05299 -0.97917 C 0.05742 -0.98333 0.05963 -0.98565 0.06458 -0.98866 C 0.06627 -0.98958 0.0681 -0.98981 0.06979 -0.99074 C 0.07239 -0.99213 0.07747 -0.9956 0.07747 -0.99514 C 0.08008 -0.99838 0.08242 -1.00231 0.08528 -1.0044 C 0.08919 -1.00741 0.09544 -1.0118 0.09948 -1.01597 C 0.10078 -1.01736 0.10195 -1.01944 0.10338 -1.0206 C 0.10586 -1.02245 0.11107 -1.02523 0.11107 -1.025 C 0.11159 -1.02755 0.11159 -1.03009 0.11237 -1.03218 C 0.11341 -1.03426 0.11523 -1.03472 0.11627 -1.03657 C 0.11784 -1.03935 0.11888 -1.04282 0.12018 -1.04583 C 0.122 -1.05069 0.12357 -1.05532 0.12539 -1.05972 C 0.12617 -1.06204 0.12656 -1.06505 0.12786 -1.0669 L 0.13177 -1.07106 C 0.13411 -1.08333 0.13229 -1.07616 0.13828 -1.0919 C 0.14153 -1.10046 0.13971 -1.09676 0.14349 -1.10347 L 0.14349 -1.10324 " pathEditMode="relative" rAng="0" ptsTypes="AAAAAAAAAAAAAAAAAAAAAAAAAAAAAAAAAAAAAAAAAAAAAAAAAAAAAAAAAAAAAAAAAAAAAAAAAAAAAAAAAA">
                                      <p:cBhvr>
                                        <p:cTn id="290" dur="3000" fill="hold"/>
                                        <p:tgtEl>
                                          <p:spTgt spid="1048654"/>
                                        </p:tgtEl>
                                        <p:attrNameLst>
                                          <p:attrName>ppt_x</p:attrName>
                                          <p:attrName>ppt_y</p:attrName>
                                        </p:attrNameLst>
                                      </p:cBhvr>
                                      <p:rCtr x="6107" y="-55162"/>
                                    </p:animMotion>
                                  </p:childTnLst>
                                </p:cTn>
                              </p:par>
                              <p:par>
                                <p:cTn id="291" presetID="0" presetClass="path" presetSubtype="0" repeatCount="indefinite" fill="hold" nodeType="withEffect">
                                  <p:stCondLst>
                                    <p:cond delay="2400"/>
                                  </p:stCondLst>
                                  <p:childTnLst>
                                    <p:animMotion origin="layout" path="M -0.00951 -0.03495 L -0.00951 -0.03472 C -0.00742 -0.04004 -0.00573 -0.04629 -0.00313 -0.05069 C 0.00156 -0.05902 0.00638 -0.06134 0.01237 -0.06458 C 0.01406 -0.0655 0.01588 -0.06597 0.01758 -0.06712 C 0.02018 -0.06828 0.02279 -0.0699 0.02539 -0.07129 C 0.02669 -0.07222 0.02786 -0.07314 0.02917 -0.07361 C 0.03099 -0.07453 0.03268 -0.07476 0.03437 -0.07592 C 0.04792 -0.08495 0.03151 -0.07731 0.04479 -0.08287 C 0.04648 -0.08449 0.04818 -0.08611 0.04987 -0.08773 C 0.05117 -0.08865 0.0526 -0.08888 0.05377 -0.08981 C 0.05573 -0.09166 0.05716 -0.09467 0.05898 -0.09675 C 0.07174 -0.10995 0.05325 -0.08634 0.06667 -0.10347 C 0.06849 -0.10578 0.07044 -0.10787 0.07187 -0.11064 C 0.08151 -0.12754 0.07057 -0.11342 0.07969 -0.1243 C 0.08008 -0.12662 0.08008 -0.12939 0.08099 -0.13148 C 0.08672 -0.14351 0.08542 -0.13217 0.08867 -0.1449 C 0.08945 -0.14768 0.09388 -0.16666 0.09518 -0.17476 C 0.0957 -0.17777 0.09609 -0.18101 0.09648 -0.18425 C 0.09609 -0.19861 0.09622 -0.21319 0.09518 -0.22777 C 0.09492 -0.23055 0.09336 -0.23217 0.09258 -0.23472 C 0.08919 -0.24537 0.09114 -0.24189 0.08737 -0.25092 C 0.0845 -0.25763 0.08138 -0.26458 0.07838 -0.27152 C 0.07669 -0.27523 0.07474 -0.2787 0.07318 -0.2831 C 0.06966 -0.29259 0.07031 -0.29166 0.06419 -0.30162 C 0.0625 -0.30416 0.06081 -0.30625 0.05898 -0.30787 C 0.05208 -0.31574 0.05508 -0.30925 0.04857 -0.31967 C 0.04544 -0.325 0.04154 -0.3287 0.03958 -0.33611 C 0.03867 -0.33888 0.03802 -0.34212 0.03698 -0.34513 C 0.02851 -0.36944 0.03789 -0.33773 0.02917 -0.36597 C 0.02786 -0.37013 0.02682 -0.37476 0.02539 -0.37962 C 0.02422 -0.38263 0.02266 -0.38518 0.02148 -0.38865 C 0.01914 -0.39513 0.01888 -0.39837 0.01758 -0.40486 C 0.01719 -0.4118 0.0168 -0.41875 0.01627 -0.42523 C 0.01549 -0.43518 0.01484 -0.43703 0.01367 -0.44606 C 0.01328 -0.45023 0.01289 -0.45393 0.01237 -0.4574 C 0.01289 -0.47175 0.01263 -0.48564 0.01367 -0.49907 C 0.01393 -0.50231 0.0151 -0.50578 0.01627 -0.5081 C 0.02617 -0.52893 0.02344 -0.52638 0.03177 -0.53125 C 0.03594 -0.54212 0.03255 -0.53564 0.03958 -0.54259 C 0.04505 -0.54861 0.04596 -0.553 0.05377 -0.55648 L 0.05898 -0.55902 C 0.06758 -0.56921 0.05755 -0.55856 0.06797 -0.56574 C 0.0707 -0.56782 0.07305 -0.57129 0.07578 -0.57268 C 0.08763 -0.57824 0.11055 -0.58425 0.12357 -0.58634 C 0.13138 -0.5875 0.13919 -0.58773 0.14687 -0.58888 C 0.15143 -0.59166 0.15651 -0.59444 0.1612 -0.5956 C 0.16797 -0.59699 0.17487 -0.59699 0.18177 -0.59791 C 0.18398 -0.59953 0.18607 -0.60138 0.18828 -0.60277 C 0.18997 -0.60347 0.1918 -0.60347 0.19349 -0.60486 C 0.19492 -0.60578 0.19596 -0.60833 0.19739 -0.60925 C 0.19987 -0.61134 0.2026 -0.6125 0.20508 -0.61388 C 0.20729 -0.61527 0.20937 -0.61712 0.21159 -0.61851 C 0.21888 -0.63148 0.20755 -0.61064 0.2181 -0.63472 C 0.21953 -0.63796 0.22148 -0.64074 0.22318 -0.64375 C 0.22591 -0.66296 0.22266 -0.64398 0.22708 -0.65995 C 0.22995 -0.6699 0.22982 -0.67453 0.23229 -0.68518 C 0.23294 -0.68842 0.23398 -0.69143 0.23489 -0.69444 C 0.23633 -0.72476 0.2375 -0.74074 0.2375 -0.77476 C 0.2375 -0.78101 0.23698 -0.78726 0.2362 -0.79351 C 0.23568 -0.79652 0.23437 -0.79953 0.23359 -0.80254 C 0.23307 -0.80486 0.23294 -0.80694 0.23229 -0.80949 C 0.22708 -0.82592 0.22747 -0.81944 0.22318 -0.83472 C 0.22266 -0.83703 0.22252 -0.83912 0.22187 -0.84189 C 0.22083 -0.8456 0.21914 -0.84907 0.2181 -0.853 C 0.21706 -0.85648 0.21667 -0.86087 0.21549 -0.86458 C 0.21445 -0.86689 0.21276 -0.86898 0.21159 -0.87129 C 0.20885 -0.87708 0.20625 -0.88333 0.20377 -0.88981 C 0.20299 -0.89166 0.20234 -0.89444 0.20117 -0.89652 C 0.20013 -0.89837 0.19857 -0.8993 0.19739 -0.90138 C 0.19544 -0.90416 0.19401 -0.9074 0.19219 -0.91018 C 0.19101 -0.91226 0.18945 -0.91319 0.18828 -0.91504 C 0.18737 -0.9162 0.18672 -0.91828 0.18568 -0.91944 C 0.18372 -0.92199 0.18138 -0.92407 0.1793 -0.92638 C 0.17656 -0.92939 0.17409 -0.93263 0.17148 -0.93564 C 0.16523 -0.94259 0.16354 -0.94328 0.15729 -0.95162 C 0.15547 -0.95393 0.15377 -0.95625 0.15208 -0.95856 C 0.15078 -0.96041 0.14935 -0.96134 0.14818 -0.96342 C 0.14206 -0.97222 0.14635 -0.96712 0.1418 -0.97708 C 0.13867 -0.98356 0.13776 -0.98425 0.13398 -0.98842 C 0.13307 -0.99074 0.13242 -0.99328 0.13138 -0.9956 C 0.122 -1.01481 0.12956 -0.9956 0.12357 -1.01134 C 0.12318 -1.01388 0.12305 -1.01643 0.12239 -1.01851 C 0.12083 -1.02314 0.1181 -1.02708 0.11719 -1.0324 C 0.1168 -1.03472 0.11627 -1.0368 0.11588 -1.03935 C 0.11263 -1.05925 0.11641 -1.03865 0.11328 -1.05509 C 0.11367 -1.07037 0.11341 -1.08587 0.11458 -1.10115 C 0.11484 -1.10393 0.11654 -1.10555 0.11719 -1.1081 C 0.11823 -1.1125 0.11888 -1.11712 0.11979 -1.12175 C 0.12018 -1.12407 0.12044 -1.12662 0.12109 -1.1287 C 0.12187 -1.13171 0.12252 -1.13518 0.12357 -1.13796 C 0.12474 -1.1405 0.12617 -1.14259 0.12747 -1.1449 C 0.12799 -1.14699 0.12838 -1.1493 0.12877 -1.15162 C 0.1293 -1.15462 0.1293 -1.1581 0.13008 -1.16087 C 0.13581 -1.18101 0.13529 -1.16782 0.13529 -1.17939 L 0.13529 -1.17916 " pathEditMode="relative" rAng="0" ptsTypes="AAAAAAAAAAAAAAAAAAAAAAAAAAAAAAAAAAAAAAAAAAAAAAAAAAAAAAAAAAAAAAAAAAAAAAAAAAAAAAAAAAAAAAAAAAAAAAAA">
                                      <p:cBhvr>
                                        <p:cTn id="292" dur="3000" fill="hold"/>
                                        <p:tgtEl>
                                          <p:spTgt spid="40"/>
                                        </p:tgtEl>
                                        <p:attrNameLst>
                                          <p:attrName>ppt_x</p:attrName>
                                          <p:attrName>ppt_y</p:attrName>
                                        </p:attrNameLst>
                                      </p:cBhvr>
                                      <p:rCtr x="12344" y="-57199"/>
                                    </p:animMotion>
                                  </p:childTnLst>
                                </p:cTn>
                              </p:par>
                              <p:par>
                                <p:cTn id="293" presetID="0" presetClass="path" presetSubtype="0" repeatCount="indefinite" fill="hold" nodeType="withEffect">
                                  <p:stCondLst>
                                    <p:cond delay="2600"/>
                                  </p:stCondLst>
                                  <p:childTnLst>
                                    <p:animMotion origin="layout" path="M -2.08333E-6 1.48148E-6 L -2.08333E-6 0.00023 C 0.00352 -0.00324 0.0069 -0.00671 0.01042 -0.00926 C 0.01289 -0.01111 0.0181 -0.01389 0.0181 -0.01366 C 0.02136 -0.01968 0.02201 -0.02153 0.02722 -0.02546 C 0.03008 -0.02755 0.03321 -0.02847 0.0362 -0.03009 C 0.03841 -0.0331 0.0405 -0.03634 0.04271 -0.03912 C 0.04479 -0.04167 0.04714 -0.04352 0.04922 -0.04607 C 0.05091 -0.04815 0.05261 -0.0507 0.0543 -0.05301 C 0.05521 -0.05533 0.05599 -0.05764 0.0569 -0.05996 C 0.05899 -0.06458 0.06159 -0.06852 0.06341 -0.07361 C 0.06472 -0.07708 0.06511 -0.08148 0.06602 -0.08519 C 0.0668 -0.0882 0.06771 -0.09121 0.06862 -0.09445 C 0.0694 -0.10208 0.07188 -0.10972 0.07123 -0.11736 C 0.06914 -0.13958 0.07005 -0.1456 0.06341 -0.16343 C 0.0625 -0.16574 0.06198 -0.16829 0.06081 -0.17014 C 0.05977 -0.17222 0.05808 -0.17292 0.0569 -0.17477 C 0.05638 -0.17593 0.05117 -0.18843 0.05052 -0.19097 C 0.04948 -0.19468 0.04909 -0.19884 0.04792 -0.20232 C 0.04518 -0.20972 0.04141 -0.21551 0.0388 -0.22315 C 0.03412 -0.23704 0.03711 -0.23218 0.03112 -0.23912 C 0.025 -0.26621 0.02917 -0.25625 0.02071 -0.27107 C 0.01797 -0.29074 0.02175 -0.27107 0.0155 -0.28727 C 0.01485 -0.28958 0.01498 -0.29236 0.01433 -0.29421 C 0.01315 -0.29769 0.01185 -0.30023 0.01042 -0.30347 C 0.0069 -0.31042 0.00625 -0.30926 0.00391 -0.31736 C 0.00326 -0.31945 0.00313 -0.32199 0.00261 -0.32431 C 0.00183 -0.32732 0.00065 -0.33033 -2.08333E-6 -0.33357 C -0.00052 -0.33634 -0.00078 -0.33958 -0.0013 -0.34259 C -0.00495 -0.36574 0.00026 -0.33009 -0.00377 -0.3588 C -0.00299 -0.38658 -0.00247 -0.41528 -0.0013 -0.44375 C -0.00117 -0.44607 -0.00052 -0.44838 -2.08333E-6 -0.4507 C 0.00078 -0.45301 0.00183 -0.45509 0.00261 -0.45764 C 0.00664 -0.46991 0.003 -0.46366 0.00912 -0.4713 C 0.00977 -0.47523 0.01146 -0.48496 0.01302 -0.4875 C 0.02409 -0.50533 0.02201 -0.49607 0.03112 -0.5081 C 0.03281 -0.51042 0.03477 -0.51227 0.0362 -0.51505 C 0.03776 -0.51759 0.03841 -0.52199 0.04011 -0.52431 C 0.04193 -0.52685 0.0444 -0.52685 0.04662 -0.52894 C 0.04792 -0.53125 0.04896 -0.5338 0.05052 -0.53542 C 0.05156 -0.53704 0.05313 -0.53704 0.0543 -0.53773 C 0.05612 -0.53935 0.05794 -0.54074 0.05951 -0.54236 C 0.06354 -0.54699 0.0681 -0.55556 0.0724 -0.55857 C 0.07461 -0.56019 0.07683 -0.56158 0.07891 -0.5632 C 0.08867 -0.57176 0.08203 -0.56759 0.08933 -0.57477 C 0.09089 -0.57639 0.09271 -0.57801 0.0944 -0.5794 C 0.09792 -0.58218 0.10104 -0.58264 0.10482 -0.58403 C 0.10625 -0.58565 0.11406 -0.59445 0.11641 -0.5956 C 0.12071 -0.59769 0.1293 -0.60023 0.1293 -0.6 C 0.12982 -0.6007 0.13711 -0.61065 0.13841 -0.61158 C 0.14128 -0.61366 0.1444 -0.61458 0.1474 -0.61621 C 0.14883 -0.6169 0.15013 -0.61736 0.1513 -0.61852 C 0.16042 -0.62662 0.14857 -0.62107 0.16302 -0.62546 L 0.17071 -0.63009 C 0.17201 -0.63079 0.17331 -0.63148 0.17461 -0.63241 C 0.178 -0.63472 0.18138 -0.63727 0.1849 -0.63912 C 0.18828 -0.64074 0.19089 -0.64144 0.19401 -0.64375 C 0.2099 -0.65579 0.19011 -0.64144 0.20313 -0.65301 C 0.2043 -0.65417 0.20573 -0.6544 0.2069 -0.65533 C 0.20873 -0.65671 0.21029 -0.6588 0.21211 -0.65996 C 0.2155 -0.66204 0.2181 -0.66181 0.22123 -0.66435 C 0.2349 -0.67662 0.21589 -0.66273 0.22891 -0.6713 C 0.23451 -0.67523 0.24063 -0.67708 0.24571 -0.68287 C 0.24792 -0.68519 0.25013 -0.6875 0.25222 -0.68982 C 0.25352 -0.69097 0.25469 -0.69283 0.25612 -0.69445 C 0.25729 -0.69514 0.25873 -0.6956 0.26003 -0.69676 C 0.2612 -0.69792 0.26276 -0.69908 0.2638 -0.70139 C 0.26485 -0.70324 0.26524 -0.70602 0.26641 -0.70787 C 0.26745 -0.70949 0.26901 -0.70949 0.27018 -0.71019 C 0.27422 -0.71713 0.27943 -0.72246 0.2819 -0.73102 C 0.28672 -0.74792 0.2819 -0.73333 0.28828 -0.74722 C 0.29193 -0.75486 0.29037 -0.75417 0.29362 -0.76343 C 0.29466 -0.76644 0.29623 -0.76921 0.29753 -0.77222 C 0.3 -0.77871 0.30521 -0.79468 0.30638 -0.79769 C 0.30716 -0.8 0.30847 -0.80232 0.30899 -0.80463 C 0.31133 -0.81273 0.31263 -0.81621 0.31433 -0.825 C 0.31472 -0.82824 0.31472 -0.83125 0.31563 -0.83426 C 0.31615 -0.83704 0.31732 -0.83889 0.3181 -0.84121 C 0.31914 -0.84421 0.31992 -0.84746 0.32071 -0.85046 C 0.3211 -0.85741 0.3211 -0.86435 0.32188 -0.87107 C 0.32253 -0.87593 0.3237 -0.88033 0.32448 -0.88496 L 0.32591 -0.8919 C 0.32865 -0.93102 0.3263 -0.9169 0.32982 -0.93565 C 0.33021 -0.94792 0.33112 -0.95996 0.33112 -0.97222 C 0.33112 -1.05996 0.33386 -1.03704 0.32852 -1.07546 C 0.32813 -1.08565 0.32787 -1.0956 0.32709 -1.10556 C 0.32709 -1.1081 0.32669 -1.11065 0.32591 -1.1125 C 0.32487 -1.11482 0.32331 -1.11551 0.32188 -1.11713 L 0.3194 -1.13102 L 0.3181 -1.13796 L 0.3181 -1.13773 " pathEditMode="relative" rAng="0" ptsTypes="AAAAAAAAAAAAAAAAAAAAAAAAAAAAAAAAAAAAAAAAAAAAAAAAAAAAAAAAAAAAAAAAAAAAAAAAAAAAAAAAAAAAAAAAAAA">
                                      <p:cBhvr>
                                        <p:cTn id="294" dur="3000" fill="hold"/>
                                        <p:tgtEl>
                                          <p:spTgt spid="42"/>
                                        </p:tgtEl>
                                        <p:attrNameLst>
                                          <p:attrName>ppt_x</p:attrName>
                                          <p:attrName>ppt_y</p:attrName>
                                        </p:attrNameLst>
                                      </p:cBhvr>
                                      <p:rCtr x="16393" y="-56875"/>
                                    </p:animMotion>
                                  </p:childTnLst>
                                </p:cTn>
                              </p:par>
                              <p:par>
                                <p:cTn id="295" presetID="0" presetClass="path" presetSubtype="0" repeatCount="indefinite" fill="hold" nodeType="withEffect">
                                  <p:stCondLst>
                                    <p:cond delay="1600"/>
                                  </p:stCondLst>
                                  <p:childTnLst>
                                    <p:animMotion origin="layout" path="M -0.0017 -0.03635 L -0.0017 -0.03611 C 0.00143 -0.04028 0.00455 -0.04375 0.00742 -0.04792 C 0.02382 -0.07269 0.00885 -0.0544 0.01901 -0.06644 C 0.02148 -0.07477 0.02174 -0.07755 0.02552 -0.08472 C 0.02838 -0.09028 0.03203 -0.09468 0.03463 -0.10093 C 0.03854 -0.11042 0.04036 -0.11551 0.04622 -0.12385 C 0.04843 -0.12685 0.05078 -0.12963 0.05273 -0.1331 C 0.05429 -0.13588 0.05768 -0.14514 0.05911 -0.14908 C 0.06211 -0.16991 0.05794 -0.14746 0.06432 -0.16528 C 0.0664 -0.17107 0.06783 -0.17755 0.06953 -0.18357 C 0.07031 -0.18658 0.07148 -0.18959 0.07213 -0.19283 C 0.07252 -0.19514 0.07265 -0.19769 0.07343 -0.19977 C 0.07434 -0.20232 0.07604 -0.20417 0.07721 -0.20648 C 0.07773 -0.21204 0.07864 -0.22361 0.07981 -0.22963 C 0.08138 -0.23727 0.08502 -0.25255 0.08502 -0.25232 C 0.08737 -0.27709 0.08711 -0.26783 0.08502 -0.30463 C 0.08463 -0.31273 0.0819 -0.32176 0.08112 -0.32847 C 0.08099 -0.33033 0.07916 -0.34653 0.07851 -0.34908 C 0.0776 -0.35324 0.07578 -0.35648 0.07474 -0.36065 C 0.07356 -0.36505 0.07291 -0.36968 0.07213 -0.37361 C 0.07161 -0.37662 0.07161 -0.38079 0.07083 -0.38357 C 0.0694 -0.38843 0.06562 -0.39746 0.06562 -0.39722 C 0.06341 -0.41227 0.06562 -0.40023 0.06171 -0.41574 C 0.0608 -0.41945 0.06041 -0.42385 0.05911 -0.42732 C 0.05651 -0.43472 0.05013 -0.44722 0.05013 -0.44699 C 0.04544 -0.47315 0.05286 -0.43496 0.04622 -0.46181 C 0.03919 -0.49005 0.0483 -0.4632 0.03971 -0.48472 C 0.03802 -0.48935 0.03632 -0.49398 0.03463 -0.49861 L 0.03203 -0.50533 C 0.03033 -0.51158 0.03046 -0.51273 0.02682 -0.52385 C 0.02578 -0.52639 0.02395 -0.52801 0.02291 -0.53079 C 0.0164 -0.54676 0.0233 -0.53334 0.01901 -0.54676 C 0.01393 -0.5632 0.01432 -0.55672 0.01002 -0.57199 C 0.00937 -0.57431 0.00924 -0.57685 0.00872 -0.57894 C 0.00794 -0.58218 0.00703 -0.58287 0.00612 -0.58588 C 0.00325 -0.6081 0.00677 -0.58426 0.00221 -0.60648 C 0.00117 -0.61111 -0.00039 -0.62037 -0.00039 -0.62014 C -0.00079 -0.63866 -0.00092 -0.65718 -0.0017 -0.67547 C -0.00222 -0.69167 -0.00339 -0.70764 -0.0043 -0.72385 C -0.00469 -0.73218 -0.00495 -0.74074 -0.00547 -0.74908 C -0.00586 -0.75232 -0.00651 -0.75972 -0.00677 -0.76528 C -0.00782 -0.78195 -0.00756 -0.78982 -0.00938 -0.80486 C -0.01224 -0.82871 -0.00912 -0.79514 -0.01198 -0.82269 C -0.0125 -0.82801 -0.01263 -0.83357 -0.01329 -0.83866 C -0.01394 -0.84167 -0.01589 -0.85232 -0.01589 -0.85209 C -0.01628 -0.85695 -0.01667 -0.85996 -0.01719 -0.86621 C -0.01745 -0.86852 -0.01823 -0.8706 -0.01849 -0.87292 C -0.01914 -0.87986 -0.01901 -0.88681 -0.0198 -0.89375 C -0.02032 -0.89838 -0.0224 -0.90741 -0.0224 -0.90718 C -0.02279 -0.9206 -0.02305 -0.93357 -0.0237 -0.94653 C -0.02396 -0.95185 -0.02487 -0.95718 -0.02487 -0.96273 C -0.02487 -0.97037 -0.02409 -0.97801 -0.0237 -0.98565 C -0.0224 -1.0044 -0.02435 -0.99815 -0.01849 -1.00857 C -0.01745 -1.01435 -0.01706 -1.01806 -0.01459 -1.02246 C -0.01355 -1.02431 -0.01198 -1.02547 -0.01068 -1.02709 C -0.00964 -1.03264 -0.00938 -1.03635 -0.00677 -1.04074 C -0.00534 -1.04352 -0.00313 -1.04491 -0.0017 -1.04769 C 0.00416 -1.0581 -0.00274 -1.05232 0.00481 -1.05695 C 0.00612 -1.05926 0.00716 -1.06204 0.00872 -1.06389 C 0.00989 -1.06505 0.01132 -1.06505 0.01263 -1.06597 C 0.01393 -1.06736 0.01523 -1.06922 0.0164 -1.07037 C 0.02083 -1.08218 0.0177 -1.07616 0.02682 -1.08681 L 0.03073 -1.09144 C 0.03112 -1.09375 0.03099 -1.0963 0.03203 -1.09838 C 0.03294 -1.1 0.03463 -1.09931 0.0358 -1.1007 C 0.03776 -1.10255 0.03945 -1.10486 0.04101 -1.10741 C 0.05234 -1.12547 0.04309 -1.11366 0.05143 -1.12361 C 0.05182 -1.12593 0.05208 -1.12824 0.05273 -1.13056 C 0.05559 -1.14051 0.05559 -1.13519 0.05911 -1.14653 C 0.06067 -1.15162 0.06158 -1.15741 0.06302 -1.16273 C 0.0651 -1.17014 0.06432 -1.16945 0.06692 -1.16945 L 0.06692 -1.16922 " pathEditMode="relative" rAng="0" ptsTypes="AAAAAAAAAAAAAAAAAAAAAAAAAAAAAAAAAAAAAAAAAAAAAAAAAAAAAAAAAAAAAAAAAAAAAAAAA">
                                      <p:cBhvr>
                                        <p:cTn id="296" dur="3000" fill="hold"/>
                                        <p:tgtEl>
                                          <p:spTgt spid="41"/>
                                        </p:tgtEl>
                                        <p:attrNameLst>
                                          <p:attrName>ppt_x</p:attrName>
                                          <p:attrName>ppt_y</p:attrName>
                                        </p:attrNameLst>
                                      </p:cBhvr>
                                      <p:rCtr x="3255" y="-56644"/>
                                    </p:animMotion>
                                  </p:childTnLst>
                                </p:cTn>
                              </p:par>
                              <p:par>
                                <p:cTn id="297" presetID="0" presetClass="path" presetSubtype="0" repeatCount="indefinite" fill="hold" grpId="0" nodeType="withEffect">
                                  <p:stCondLst>
                                    <p:cond delay="1100"/>
                                  </p:stCondLst>
                                  <p:childTnLst>
                                    <p:animMotion origin="layout" path="M 2.5E-6 3.33333E-6 L 2.5E-6 0.00023 C 0.00247 -0.00463 0.00495 -0.00949 0.00768 -0.01389 C 0.00885 -0.01574 0.01041 -0.01667 0.01159 -0.01852 C 0.01263 -0.02037 0.01289 -0.02361 0.01419 -0.02547 C 0.01523 -0.02686 0.01679 -0.02686 0.0181 -0.02778 C 0.01979 -0.02917 0.02148 -0.03079 0.02317 -0.03241 C 0.02448 -0.03449 0.02565 -0.03704 0.02708 -0.03912 C 0.03242 -0.04699 0.03711 -0.05093 0.04127 -0.05996 C 0.04609 -0.07014 0.04232 -0.06551 0.04648 -0.08056 C 0.05104 -0.09676 0.0487 -0.09005 0.05299 -0.10116 C 0.05338 -0.1051 0.0539 -0.10903 0.05429 -0.11273 C 0.05547 -0.12454 0.05586 -0.13056 0.05677 -0.1426 C 0.05664 -0.14699 0.05729 -0.17315 0.05429 -0.18403 C 0.05351 -0.18658 0.05247 -0.18866 0.05169 -0.19098 C 0.04961 -0.20556 0.0513 -0.19746 0.04518 -0.21389 L 0.04518 -0.21366 C 0.04427 -0.21783 0.04375 -0.22176 0.04258 -0.2257 C 0.04205 -0.22755 0.04075 -0.22848 0.03997 -0.2301 C 0.03763 -0.23588 0.03489 -0.24167 0.03359 -0.24861 C 0.03177 -0.25787 0.03307 -0.25324 0.02969 -0.26227 C 0.02539 -0.28588 0.0319 -0.24954 0.02708 -0.27824 C 0.0263 -0.28311 0.02526 -0.2875 0.02448 -0.29213 C 0.02187 -0.3088 0.02513 -0.29838 0.02057 -0.31042 C 0.01797 -0.34306 0.01797 -0.33727 0.02057 -0.38866 C 0.02083 -0.39283 0.02252 -0.3963 0.02317 -0.40047 C 0.02734 -0.42176 0.022 -0.39885 0.02578 -0.41644 C 0.03177 -0.44468 0.02513 -0.4125 0.03099 -0.43681 C 0.03229 -0.44236 0.03268 -0.44723 0.03359 -0.45301 C 0.03398 -0.45533 0.03424 -0.45787 0.03489 -0.45996 C 0.03594 -0.46412 0.03737 -0.4676 0.03867 -0.4713 C 0.03958 -0.47686 0.03997 -0.48264 0.04127 -0.4875 C 0.04362 -0.4963 0.04713 -0.49815 0.05039 -0.50579 C 0.05156 -0.50857 0.05195 -0.51227 0.05299 -0.51528 C 0.05403 -0.51829 0.05573 -0.52107 0.05677 -0.52431 C 0.05833 -0.52871 0.05924 -0.5338 0.06067 -0.5382 C 0.06185 -0.54167 0.06341 -0.54398 0.06458 -0.54723 C 0.07578 -0.57709 0.06198 -0.54098 0.07109 -0.57014 C 0.07213 -0.57361 0.07383 -0.57616 0.07487 -0.5794 C 0.07591 -0.58241 0.07656 -0.58588 0.07747 -0.58866 C 0.07877 -0.5926 0.08034 -0.59607 0.08138 -0.60023 C 0.08997 -0.63287 0.08255 -0.61366 0.09049 -0.63241 C 0.09088 -0.63611 0.09101 -0.64005 0.09179 -0.64375 C 0.09635 -0.66852 0.09271 -0.63797 0.09557 -0.66227 C 0.09648 -0.66991 0.09817 -0.68519 0.09817 -0.68496 C 0.09857 -0.69398 0.09987 -0.72732 0.10078 -0.73797 C 0.10182 -0.75116 0.1026 -0.76459 0.10469 -0.77732 C 0.1056 -0.78264 0.10625 -0.78797 0.10729 -0.79329 C 0.10833 -0.79885 0.11002 -0.80394 0.1112 -0.80949 C 0.11211 -0.81389 0.11289 -0.81852 0.11367 -0.82315 C 0.11419 -0.82755 0.11419 -0.83218 0.11497 -0.83681 C 0.11679 -0.84607 0.1194 -0.8551 0.12148 -0.86436 C 0.12239 -0.86829 0.12357 -0.87176 0.12409 -0.8757 C 0.12487 -0.88334 0.12591 -0.89098 0.12669 -0.89885 C 0.12708 -0.90324 0.12747 -0.90787 0.12799 -0.9125 C 0.12903 -0.92315 0.12916 -0.92338 0.1306 -0.93334 C 0.13099 -0.94584 0.13177 -0.95764 0.13177 -0.97037 C 0.13177 -1.06598 0.13203 -1.0301 0.12929 -1.08033 C 0.12877 -1.08982 0.12812 -1.10857 0.12669 -1.11945 C 0.12604 -1.12408 0.12487 -1.12871 0.12409 -1.13334 L 0.12278 -1.14005 L 0.12148 -1.14699 C 0.12109 -1.14931 0.12096 -1.15186 0.12018 -1.15394 C 0.11927 -1.15625 0.11862 -1.1588 0.11758 -1.16088 C 0.11185 -1.17292 0.1151 -1.16273 0.11237 -1.17246 L 0.11237 -1.17223 " pathEditMode="relative" rAng="0" ptsTypes="AAAAAAAAAAAAAAAAAAAAAAAAAAAAAAAAAAAAAAAAAAAAAAAAAAAAAAAAAAAAAAAAAA">
                                      <p:cBhvr>
                                        <p:cTn id="298" dur="3000" fill="hold"/>
                                        <p:tgtEl>
                                          <p:spTgt spid="1048664"/>
                                        </p:tgtEl>
                                        <p:attrNameLst>
                                          <p:attrName>ppt_x</p:attrName>
                                          <p:attrName>ppt_y</p:attrName>
                                        </p:attrNameLst>
                                      </p:cBhvr>
                                      <p:rCtr x="6589" y="-58611"/>
                                    </p:animMotion>
                                  </p:childTnLst>
                                </p:cTn>
                              </p:par>
                              <p:par>
                                <p:cTn id="299" presetID="0" presetClass="path" presetSubtype="0" repeatCount="indefinite" fill="hold" grpId="0" nodeType="withEffect">
                                  <p:stCondLst>
                                    <p:cond delay="600"/>
                                  </p:stCondLst>
                                  <p:childTnLst>
                                    <p:animMotion origin="layout" path="M 8.33333E-7 -3.7037E-7 L 8.33333E-7 0.00023 C -0.00117 -0.01018 -0.00221 -0.02014 -0.00378 -0.03009 C -0.00482 -0.03681 -0.00742 -0.05 -0.00742 -0.04977 C -0.00703 -0.05556 -0.00599 -0.07315 -0.00378 -0.08009 C -0.00156 -0.08704 0.0013 -0.09352 0.00378 -0.1 L 0.00755 -0.11018 C 0.00872 -0.11343 0.00911 -0.11875 0.01133 -0.12014 L 0.01693 -0.12338 C 0.0194 -0.13009 0.02122 -0.13773 0.02435 -0.14352 C 0.0263 -0.14676 0.02838 -0.14977 0.03008 -0.15347 C 0.03281 -0.15972 0.03503 -0.16667 0.0375 -0.17338 C 0.0388 -0.17685 0.04049 -0.17963 0.04128 -0.18333 L 0.04687 -0.21343 L 0.04883 -0.22338 C 0.04818 -0.23681 0.04831 -0.25023 0.04687 -0.26343 C 0.04648 -0.26736 0.04401 -0.26968 0.0431 -0.27338 C 0.04154 -0.27986 0.04115 -0.28704 0.03945 -0.29352 C 0.03815 -0.29815 0.03672 -0.30231 0.03568 -0.30671 C 0.03372 -0.31481 0.0332 -0.32153 0.0319 -0.33009 C 0.03138 -0.33356 0.0306 -0.33681 0.03008 -0.34005 C 0.02917 -0.35046 0.0263 -0.38495 0.0263 -0.39352 C 0.0263 -0.41458 0.02721 -0.43588 0.02812 -0.45671 C 0.02851 -0.46458 0.02838 -0.47268 0.03008 -0.48009 C 0.03164 -0.4875 0.03607 -0.49236 0.0375 -0.5 C 0.0388 -0.50671 0.03906 -0.51389 0.04128 -0.52014 C 0.04466 -0.52893 0.04557 -0.52963 0.04687 -0.54005 C 0.04805 -0.54931 0.04805 -0.56111 0.05065 -0.57014 C 0.05794 -0.59583 0.05156 -0.56481 0.05625 -0.59005 C 0.0595 -0.63518 0.05924 -0.6169 0.05443 -0.68333 C 0.05378 -0.69074 0.05026 -0.70046 0.04883 -0.70671 C 0.04805 -0.70972 0.04792 -0.71366 0.04687 -0.71667 C 0.04531 -0.72153 0.0431 -0.72569 0.04128 -0.73009 C 0.03841 -0.75 0.04023 -0.73912 0.03568 -0.76343 L 0.03372 -0.77315 C 0.0332 -0.77662 0.03216 -0.77963 0.0319 -0.78333 C 0.02956 -0.80787 0.03099 -0.79653 0.02812 -0.81667 C 0.02891 -0.83866 0.02851 -0.86412 0.0319 -0.88681 C 0.03294 -0.89352 0.03346 -0.90093 0.03568 -0.90671 L 0.03945 -0.91667 C 0.03997 -0.92454 0.04036 -0.93241 0.04128 -0.94005 C 0.04167 -0.94352 0.04258 -0.94676 0.0431 -0.95 C 0.04779 -0.9794 0.04245 -0.94931 0.04687 -0.97338 C 0.04622 -0.98889 0.04596 -1.00463 0.04505 -1.02014 C 0.04479 -1.02454 0.04388 -1.02893 0.0431 -1.03333 C 0.03919 -1.05671 0.0401 -1.04884 0.03568 -1.07014 C 0.03255 -1.08495 0.0349 -1.07593 0.0319 -1.09329 C 0.03073 -1.1 0.02943 -1.10671 0.02812 -1.11343 C 0.02747 -1.11667 0.02734 -1.12014 0.0263 -1.12315 C 0.025 -1.12639 0.02357 -1.12963 0.02253 -1.1331 C 0.02161 -1.13634 0.02148 -1.14005 0.0207 -1.14306 C 0.01966 -1.14676 0.01693 -1.15324 0.01693 -1.15301 L 0.01693 -1.15324 " pathEditMode="relative" rAng="0" ptsTypes="AAAAAAAAAAAAAAAAAAAAAAAAAAAAAAAAAAAAAAAAAAAAAAAAAAAAA">
                                      <p:cBhvr>
                                        <p:cTn id="300" dur="2000" fill="hold"/>
                                        <p:tgtEl>
                                          <p:spTgt spid="1048620"/>
                                        </p:tgtEl>
                                        <p:attrNameLst>
                                          <p:attrName>ppt_x</p:attrName>
                                          <p:attrName>ppt_y</p:attrName>
                                        </p:attrNameLst>
                                      </p:cBhvr>
                                      <p:rCtr x="2539" y="-57639"/>
                                    </p:animMotion>
                                  </p:childTnLst>
                                </p:cTn>
                              </p:par>
                              <p:par>
                                <p:cTn id="301" presetID="0" presetClass="path" presetSubtype="0" repeatCount="indefinite" fill="hold" grpId="0" nodeType="withEffect">
                                  <p:stCondLst>
                                    <p:cond delay="800"/>
                                  </p:stCondLst>
                                  <p:childTnLst>
                                    <p:animMotion origin="layout" path="M 4.375E-6 -1.85185E-6 L 4.375E-6 0.00023 C 0.00429 -0.00555 0.00924 -0.00995 0.01315 -0.01666 C 0.01445 -0.01921 0.01367 -0.02407 0.01497 -0.02685 C 0.01692 -0.03102 0.01992 -0.03333 0.02252 -0.0368 C 0.02591 -0.05509 0.02226 -0.03866 0.02812 -0.05671 C 0.03763 -0.08634 0.02643 -0.05579 0.03554 -0.08009 C 0.03541 -0.08565 0.03711 -0.12754 0.02994 -0.14004 C 0.02851 -0.14259 0.02617 -0.14236 0.02434 -0.14352 C 0.02304 -0.15046 0.02213 -0.1581 0.01875 -0.16342 C 0.01536 -0.16875 0.00742 -0.17685 0.00742 -0.17662 C -0.00326 -0.20532 0.01106 -0.17176 -0.00196 -0.19004 C -0.00365 -0.19259 -0.00404 -0.19722 -0.0056 -0.2 C -0.0073 -0.20301 -0.00951 -0.20416 -0.01133 -0.20671 C -0.01849 -0.21759 -0.01394 -0.21666 -0.01875 -0.21666 L -0.01498 -0.27014 C -0.01185 -0.28449 -0.00834 -0.29861 -0.0056 -0.31342 C -0.00508 -0.31666 -0.00482 -0.32037 -0.00378 -0.32338 C -0.00235 -0.32731 4.375E-6 -0.33009 0.00182 -0.33333 C 0.00377 -0.34375 0.00572 -0.35694 0.01119 -0.36342 L 0.01679 -0.37014 C 0.01744 -0.37338 0.01744 -0.37731 0.01875 -0.38009 C 0.02682 -0.39815 0.02252 -0.3743 0.02812 -0.39676 C 0.02968 -0.40324 0.0319 -0.41666 0.0319 -0.41643 C 0.03125 -0.43449 0.03203 -0.45254 0.02994 -0.47014 C 0.02942 -0.47477 0.02578 -0.47616 0.02434 -0.48009 C 0.0233 -0.48217 0.02369 -0.48657 0.02252 -0.49004 C 0.01927 -0.49653 0.01497 -0.50162 0.01119 -0.50995 C 0.00833 -0.51528 0.00416 -0.52384 4.375E-6 -0.52662 C -0.003 -0.5287 -0.00625 -0.5287 -0.00938 -0.53009 C -0.01875 -0.53426 -0.01146 -0.53171 -0.02058 -0.54004 C -0.0362 -0.55393 -0.01576 -0.53102 -0.03191 -0.55 C -0.04193 -0.57662 -0.02878 -0.54444 -0.04128 -0.56666 C -0.04441 -0.57176 -0.04935 -0.5919 -0.05066 -0.59676 C -0.0517 -0.60023 -0.05313 -0.60185 -0.05443 -0.60671 C -0.06029 -0.64815 -0.05274 -0.59653 -0.05808 -0.63009 C -0.05886 -0.63449 -0.05938 -0.63889 -0.06003 -0.64329 C -0.06081 -0.66319 -0.06394 -0.68912 -0.06003 -0.70995 C -0.05925 -0.71389 -0.05782 -0.71713 -0.05625 -0.71991 C -0.05469 -0.72291 -0.05248 -0.72454 -0.05066 -0.72662 C -0.03763 -0.76111 -0.05834 -0.70949 -0.03933 -0.74329 C -0.02175 -0.77361 -0.04037 -0.75069 -0.02813 -0.78333 L -0.02435 -0.79329 C -0.025 -0.80254 -0.02526 -0.81875 -0.02813 -0.83009 C -0.02917 -0.83356 -0.03099 -0.83634 -0.03191 -0.84004 C -0.03347 -0.84629 -0.03568 -0.85903 -0.03568 -0.85879 C -0.0362 -0.89329 -0.03646 -0.92662 -0.0375 -0.95995 C -0.03829 -0.98449 -0.03868 -0.97685 -0.04128 -0.99329 C -0.04193 -0.99768 -0.04245 -1.00231 -0.0431 -1.00671 C -0.04362 -1.00995 -0.04454 -1.01319 -0.04506 -1.01666 C -0.04584 -1.02222 -0.04623 -1.02778 -0.04688 -1.03333 C -0.04844 -1.04583 -0.04857 -1.04537 -0.05066 -1.05671 C -0.05 -1.06551 -0.05079 -1.075 -0.0487 -1.08333 C -0.04792 -1.08657 -0.0448 -1.08495 -0.0431 -1.08657 C -0.04037 -1.08935 -0.03855 -1.09444 -0.03568 -1.09653 C -0.03269 -1.09884 -0.0293 -1.09838 -0.02631 -1.1 C -0.02305 -1.10162 -0.02006 -1.10463 -0.01693 -1.10671 C -0.01316 -1.10903 -0.00925 -1.11065 -0.0056 -1.11319 C -0.003 -1.11504 -0.00079 -1.11829 0.00182 -1.11991 C 0.00429 -1.12153 0.0069 -1.12199 0.00937 -1.12338 C 0.01119 -1.1243 0.01302 -1.12569 0.01497 -1.12662 C 0.03476 -1.13657 0.00703 -1.12083 0.03372 -1.13657 L 0.03932 -1.14004 C 0.04921 -1.15717 0.0401 -1.14398 0.05429 -1.15648 C 0.05729 -1.15903 0.06549 -1.1706 0.06744 -1.17315 C 0.06927 -1.17546 0.07109 -1.17801 0.07304 -1.17963 C 0.07487 -1.18125 0.07695 -1.18125 0.07864 -1.1831 C 0.08268 -1.18704 0.08997 -1.19629 0.08997 -1.19606 L 0.09375 -1.20648 L 0.09375 -1.20625 L 0.09375 -1.20648 " pathEditMode="relative" rAng="0" ptsTypes="AAAAAAAAAAAAAAAAAAAAAAAAAAAAAAAAAAAAAAAAAAAAAAAAAAAAAAAAAAAAAAAAAAAAAAA">
                                      <p:cBhvr>
                                        <p:cTn id="302" dur="2000" fill="hold"/>
                                        <p:tgtEl>
                                          <p:spTgt spid="1048627"/>
                                        </p:tgtEl>
                                        <p:attrNameLst>
                                          <p:attrName>ppt_x</p:attrName>
                                          <p:attrName>ppt_y</p:attrName>
                                        </p:attrNameLst>
                                      </p:cBhvr>
                                      <p:rCtr x="1589" y="-60301"/>
                                    </p:animMotion>
                                  </p:childTnLst>
                                </p:cTn>
                              </p:par>
                              <p:par>
                                <p:cTn id="303" presetID="0" presetClass="path" presetSubtype="0" repeatCount="indefinite" fill="hold" grpId="0" nodeType="withEffect">
                                  <p:stCondLst>
                                    <p:cond delay="1000"/>
                                  </p:stCondLst>
                                  <p:childTnLst>
                                    <p:animMotion origin="layout" path="M 2.08333E-6 3.7037E-7 L 2.08333E-6 0.00023 C 0.0013 -0.00648 0.00273 -0.01296 0.00403 -0.01944 C 0.00456 -0.02199 0.00469 -0.02454 0.00534 -0.02685 C 0.00612 -0.0294 0.00716 -0.03171 0.00807 -0.03403 C 0.0082 -0.03472 0.01015 -0.04954 0.01081 -0.05093 C 0.01185 -0.05324 0.01354 -0.05417 0.01497 -0.05579 C 0.01536 -0.05903 0.01536 -0.06273 0.01627 -0.06551 C 0.01732 -0.06852 0.01914 -0.07014 0.02044 -0.07292 C 0.02148 -0.075 0.022 -0.07778 0.02318 -0.08009 C 0.02435 -0.08264 0.02591 -0.08472 0.02721 -0.08727 C 0.03294 -0.09954 0.02656 -0.09051 0.03398 -0.09954 C 0.03867 -0.1162 0.03385 -0.10486 0.04088 -0.11157 C 0.04375 -0.11435 0.04909 -0.1213 0.04909 -0.12107 C 0.04948 -0.12384 0.04974 -0.12639 0.05039 -0.1287 C 0.05117 -0.13125 0.05299 -0.13287 0.05312 -0.13588 C 0.05443 -0.18495 0.0539 -0.16528 0.05039 -0.18681 C 0.04987 -0.19005 0.04974 -0.19329 0.04909 -0.19653 C 0.04844 -0.19907 0.047 -0.20116 0.04635 -0.2037 C 0.04153 -0.22292 0.04687 -0.21435 0.03945 -0.22315 C 0.03854 -0.22546 0.03763 -0.22778 0.03672 -0.23032 C 0.02982 -0.25185 0.03789 -0.22963 0.03125 -0.24745 C 0.03086 -0.25069 0.03047 -0.25394 0.02995 -0.25741 C 0.02956 -0.25972 0.02851 -0.26204 0.02851 -0.26435 C 0.02851 -0.27755 0.0289 -0.29028 0.02995 -0.30347 C 0.03021 -0.30671 0.03281 -0.3213 0.03541 -0.325 C 0.03646 -0.32708 0.03815 -0.32708 0.03945 -0.32732 C 0.03958 -0.32801 0.04153 -0.34282 0.04219 -0.34421 C 0.04323 -0.34653 0.04492 -0.34745 0.04635 -0.34954 C 0.04726 -0.35162 0.04818 -0.35394 0.04909 -0.35648 C 0.05 -0.35949 0.05013 -0.36412 0.05169 -0.3662 C 0.05403 -0.36968 0.05742 -0.36875 0.05989 -0.37107 C 0.06172 -0.37292 0.06367 -0.37407 0.06536 -0.37639 C 0.06679 -0.37755 0.06797 -0.37963 0.06953 -0.38079 C 0.07252 -0.38333 0.07604 -0.38542 0.07903 -0.38796 C 0.0931 -0.40139 0.08099 -0.39583 0.09544 -0.4 C 0.10482 -0.41134 0.09297 -0.39792 0.10625 -0.40995 C 0.10872 -0.41181 0.11068 -0.41505 0.11315 -0.41713 C 0.11562 -0.41898 0.12513 -0.42153 0.12669 -0.42245 C 0.12903 -0.42361 0.13125 -0.42569 0.13359 -0.42685 C 0.14466 -0.43357 0.13307 -0.42384 0.14583 -0.43403 C 0.14765 -0.43588 0.14948 -0.4375 0.1513 -0.43912 C 0.1539 -0.44074 0.1595 -0.44375 0.1595 -0.44375 C 0.1638 -0.45509 0.16015 -0.44815 0.16771 -0.45602 C 0.17226 -0.46042 0.17708 -0.46505 0.18125 -0.47037 C 0.18307 -0.47269 0.18476 -0.47593 0.18672 -0.47755 C 0.18841 -0.47917 0.19036 -0.47917 0.19219 -0.48009 C 0.19362 -0.48171 0.19518 -0.48287 0.19635 -0.48495 C 0.19791 -0.48773 0.20104 -0.49861 0.20169 -0.50185 C 0.20286 -0.50671 0.20443 -0.51644 0.20443 -0.5162 C 0.20403 -0.53333 0.20364 -0.55046 0.20312 -0.56736 C 0.20208 -0.59884 0.20299 -0.58958 0.20039 -0.60857 C 0.20091 -0.64421 0.20052 -0.67963 0.20169 -0.71528 C 0.20195 -0.72037 0.20325 -0.72523 0.20443 -0.72986 C 0.20534 -0.73287 0.20612 -0.73634 0.20716 -0.73935 C 0.20846 -0.74282 0.20989 -0.74583 0.21133 -0.74907 C 0.21172 -0.75162 0.21198 -0.75417 0.21263 -0.75648 C 0.2138 -0.76042 0.21836 -0.7706 0.21953 -0.77338 C 0.22135 -0.77824 0.22226 -0.78449 0.225 -0.78796 C 0.23177 -0.79699 0.22851 -0.79306 0.2345 -0.8 C 0.23489 -0.80255 0.23489 -0.80556 0.23581 -0.80741 C 0.23815 -0.81134 0.24401 -0.8169 0.24401 -0.81667 C 0.24492 -0.82014 0.24544 -0.82407 0.24674 -0.82662 C 0.24818 -0.82986 0.25052 -0.83125 0.25221 -0.83403 C 0.25364 -0.83611 0.25482 -0.83912 0.25625 -0.8412 C 0.25794 -0.84352 0.26497 -0.85 0.26719 -0.85347 C 0.26914 -0.85625 0.2707 -0.85995 0.27265 -0.86296 C 0.27539 -0.86736 0.27916 -0.87153 0.28216 -0.87523 L 0.29036 -0.89699 C 0.2931 -0.9044 0.29375 -0.90532 0.29583 -0.91389 C 0.29726 -0.91968 0.29752 -0.92477 0.29857 -0.93102 C 0.30247 -0.95532 0.297 -0.91759 0.3013 -0.94792 C 0.30182 -0.95833 0.30273 -0.96898 0.30273 -0.9794 C 0.30273 -1.00116 0.30208 -1.02315 0.3013 -1.04491 C 0.30117 -1.04745 0.30052 -1.04977 0.3 -1.05208 C 0.29922 -1.05486 0.29818 -1.05694 0.29726 -1.05949 L 0.2931 -1.08125 C 0.29271 -1.08357 0.29258 -1.08634 0.29179 -1.08843 C 0.28815 -1.09815 0.28893 -1.09491 0.28633 -1.10787 C 0.28528 -1.11273 0.28515 -1.11829 0.28359 -1.12245 C 0.28073 -1.13009 0.28073 -1.12847 0.27943 -1.13681 C 0.27851 -1.14329 0.27682 -1.15625 0.27682 -1.15602 C 0.2763 -1.1625 0.27539 -1.16898 0.27539 -1.17546 C 0.27539 -1.18449 0.27682 -1.20232 0.27682 -1.20208 L 0.27682 -1.20232 " pathEditMode="relative" rAng="0" ptsTypes="AAAAAAAAAAAAAAAAAAAAAAAAAAAAAAAAAAAAAAAAAAAAAAAAAAAAAAAAAAAAAAAAAAAAAAAAAAAAAAAAAAAAA">
                                      <p:cBhvr>
                                        <p:cTn id="304" dur="2000" fill="hold"/>
                                        <p:tgtEl>
                                          <p:spTgt spid="1048625"/>
                                        </p:tgtEl>
                                        <p:attrNameLst>
                                          <p:attrName>ppt_x</p:attrName>
                                          <p:attrName>ppt_y</p:attrName>
                                        </p:attrNameLst>
                                      </p:cBhvr>
                                      <p:rCtr x="15130" y="-60093"/>
                                    </p:animMotion>
                                  </p:childTnLst>
                                </p:cTn>
                              </p:par>
                              <p:par>
                                <p:cTn id="305" presetID="0" presetClass="path" presetSubtype="0" repeatCount="indefinite" fill="hold" grpId="0" nodeType="withEffect">
                                  <p:stCondLst>
                                    <p:cond delay="1200"/>
                                  </p:stCondLst>
                                  <p:childTnLst>
                                    <p:animMotion origin="layout" path="M 1.45833E-6 4.81481E-6 L 1.45833E-6 0.00023 C 0.00221 -0.00811 0.00338 -0.0176 0.00677 -0.02431 C 0.01133 -0.03357 0.02096 -0.04468 0.02851 -0.04862 C 0.03893 -0.05394 0.04935 -0.05556 0.05989 -0.05834 C 0.07265 -0.06575 0.04909 -0.05255 0.0776 -0.06551 C 0.10143 -0.07663 0.07812 -0.07084 0.10351 -0.07524 C 0.10768 -0.07778 0.11159 -0.08079 0.11588 -0.08264 C 0.1207 -0.08473 0.12604 -0.08473 0.13086 -0.08727 C 0.13476 -0.08959 0.13828 -0.09329 0.1418 -0.097 C 0.14557 -0.10139 0.14935 -0.10602 0.1526 -0.11158 C 0.16172 -0.12709 0.16771 -0.14237 0.17305 -0.1625 C 0.175 -0.16968 0.17578 -0.17709 0.17721 -0.18426 C 0.17669 -0.20788 0.17656 -0.23311 0.17578 -0.2551 C 0.17461 -0.29723 0.17174 -0.24283 0.17578 -0.31042 C 0.17591 -0.31297 0.1763 -0.31737 0.17721 -0.31899 C 0.17917 -0.32223 0.18203 -0.32732 0.18398 -0.32987 C 0.19336 -0.35093 0.18581 -0.34584 0.20312 -0.36366 C 0.20677 -0.3676 0.2112 -0.37061 0.21536 -0.37223 C 0.22031 -0.37362 0.22539 -0.37593 0.23034 -0.37825 C 0.2362 -0.38264 0.24232 -0.38288 0.24805 -0.38542 C 0.25417 -0.38889 0.25989 -0.39375 0.26575 -0.39769 C 0.27122 -0.40301 0.27695 -0.40417 0.28216 -0.40741 C 0.29023 -0.41482 0.29739 -0.42547 0.30534 -0.43149 C 0.32239 -0.44676 0.32083 -0.44237 0.33398 -0.46551 C 0.33607 -0.46922 0.33815 -0.47825 0.33945 -0.48241 C 0.34114 -0.4882 0.3431 -0.49375 0.34492 -0.49954 C 0.34674 -0.51158 0.35 -0.52338 0.35039 -0.53588 C 0.35091 -0.55533 0.34922 -0.57477 0.34765 -0.59399 C 0.34739 -0.59676 0.34557 -0.59862 0.34492 -0.60116 C 0.34232 -0.61158 0.34023 -0.62223 0.33802 -0.63288 C 0.33568 -0.64399 0.33424 -0.65602 0.33125 -0.66667 C 0.33034 -0.66991 0.3293 -0.67315 0.32851 -0.67639 C 0.32604 -0.6875 0.32474 -0.69954 0.32174 -0.71042 C 0.31966 -0.7176 0.31601 -0.72292 0.31354 -0.72963 C 0.31055 -0.7382 0.30872 -0.74815 0.30534 -0.75649 C 0.30338 -0.76135 0.29831 -0.76436 0.29583 -0.76852 C 0.29154 -0.77547 0.28776 -0.78334 0.28359 -0.79028 C 0.28138 -0.79375 0.27877 -0.7963 0.27669 -0.8 C 0.27552 -0.80209 0.27526 -0.80533 0.27396 -0.80741 C 0.27109 -0.81181 0.26719 -0.81459 0.26445 -0.81945 C 0.26172 -0.82431 0.26015 -0.83102 0.25768 -0.83635 C 0.25599 -0.83982 0.2539 -0.8426 0.25221 -0.84607 C 0.24674 -0.85695 0.24674 -0.85811 0.24258 -0.87038 C 0.24167 -0.87593 0.2401 -0.88149 0.23984 -0.88727 C 0.23971 -0.89584 0.24388 -0.95533 0.24401 -0.95764 C 0.2444 -0.97616 0.24466 -0.99468 0.24531 -1.01343 C 0.24635 -1.04075 0.24948 -1.02639 0.24531 -1.06436 C 0.24388 -1.07848 0.24036 -1.08264 0.23581 -1.09329 C 0.23489 -1.09561 0.23411 -1.09838 0.23307 -1.1007 C 0.2319 -1.10325 0.23008 -1.1051 0.22904 -1.10788 C 0.22604 -1.11528 0.22357 -1.12385 0.22083 -1.13195 C 0.21862 -1.13843 0.21627 -1.14445 0.21263 -1.14885 C 0.20833 -1.15417 0.20495 -1.15579 0.20039 -1.15857 C 0.19414 -1.1669 0.19713 -1.16575 0.19219 -1.16575 L 0.19219 -1.16551 " pathEditMode="relative" rAng="0" ptsTypes="AAAAAAAAAAAAAAAAAAAAAAAAAAAAAAAAAAAAAAAAAAAAAAAAAAAAAAAA">
                                      <p:cBhvr>
                                        <p:cTn id="306" dur="2000" fill="hold"/>
                                        <p:tgtEl>
                                          <p:spTgt spid="1048624"/>
                                        </p:tgtEl>
                                        <p:attrNameLst>
                                          <p:attrName>ppt_x</p:attrName>
                                          <p:attrName>ppt_y</p:attrName>
                                        </p:attrNameLst>
                                      </p:cBhvr>
                                      <p:rCtr x="17513" y="-58264"/>
                                    </p:animMotion>
                                  </p:childTnLst>
                                </p:cTn>
                              </p:par>
                              <p:par>
                                <p:cTn id="307" presetID="0" presetClass="path" presetSubtype="0" repeatCount="indefinite" fill="hold" grpId="0" nodeType="withEffect">
                                  <p:stCondLst>
                                    <p:cond delay="1400"/>
                                  </p:stCondLst>
                                  <p:childTnLst>
                                    <p:animMotion origin="layout" path="M 4.16667E-7 -1.48148E-6 L 4.16667E-7 -1.48148E-6 C -0.00052 -0.00741 -0.00013 -0.01504 -0.00143 -0.02222 C -0.00208 -0.02523 -0.0043 -0.02685 -0.00547 -0.0294 C -0.00651 -0.03148 -0.00703 -0.03449 -0.0082 -0.03657 C -0.00938 -0.03866 -0.01094 -0.03958 -0.01237 -0.04143 C -0.01419 -0.04375 -0.01576 -0.04699 -0.01784 -0.04861 C -0.02083 -0.05162 -0.02422 -0.05324 -0.02734 -0.05579 C -0.02917 -0.05741 -0.03086 -0.05926 -0.03281 -0.06088 C -0.03411 -0.0618 -0.03555 -0.0618 -0.03685 -0.06342 C -0.04076 -0.0669 -0.04844 -0.07731 -0.05182 -0.08264 C -0.0556 -0.08866 -0.05911 -0.09537 -0.06276 -0.10208 C -0.06797 -0.11134 -0.06576 -0.10625 -0.06953 -0.11643 C -0.07005 -0.12129 -0.07031 -0.12616 -0.07096 -0.13102 C -0.07122 -0.13356 -0.07227 -0.13565 -0.07227 -0.13819 C -0.07227 -0.15463 -0.07175 -0.1706 -0.07096 -0.18704 C -0.07057 -0.19329 -0.06862 -0.19583 -0.0668 -0.20139 C -0.06393 -0.21018 -0.06315 -0.21759 -0.05859 -0.22569 C -0.05729 -0.22824 -0.05586 -0.23032 -0.05456 -0.23287 C -0.04883 -0.24491 -0.05521 -0.23611 -0.04779 -0.24491 C -0.04596 -0.25139 -0.04518 -0.25926 -0.04232 -0.26435 C -0.04089 -0.2669 -0.03945 -0.26898 -0.03815 -0.27153 C -0.0362 -0.27639 -0.03281 -0.28611 -0.03281 -0.28611 C -0.03229 -0.28981 -0.0319 -0.29282 -0.03138 -0.29583 C -0.03099 -0.29838 -0.03034 -0.30116 -0.03008 -0.3037 C -0.02943 -0.30879 -0.02917 -0.31435 -0.02865 -0.32014 C -0.02917 -0.33102 -0.02904 -0.3412 -0.03008 -0.35162 C -0.03034 -0.35509 -0.03203 -0.35833 -0.03281 -0.36134 C -0.03385 -0.36597 -0.03438 -0.37153 -0.03555 -0.37639 C -0.03841 -0.3875 -0.0418 -0.39838 -0.04505 -0.40972 C -0.04635 -0.41481 -0.04805 -0.41944 -0.04909 -0.4243 C -0.05 -0.42893 -0.05052 -0.43287 -0.05182 -0.43657 C -0.05469 -0.44421 -0.05911 -0.45 -0.06133 -0.45833 C -0.06276 -0.46342 -0.06393 -0.46805 -0.0655 -0.47315 C -0.06927 -0.48449 -0.07175 -0.48796 -0.075 -0.49954 C -0.08425 -0.53241 -0.07044 -0.49004 -0.08177 -0.52361 C -0.08438 -0.55625 -0.08125 -0.52477 -0.08724 -0.5625 C -0.09154 -0.58935 -0.0918 -0.59329 -0.09401 -0.61342 C -0.09245 -0.67014 -0.09518 -0.64282 -0.08997 -0.67639 C -0.08945 -0.67963 -0.08945 -0.6831 -0.08867 -0.68611 C -0.08711 -0.69143 -0.08425 -0.69514 -0.0832 -0.70069 C -0.08203 -0.70671 -0.08177 -0.71065 -0.07904 -0.71528 C -0.078 -0.71736 -0.0763 -0.71852 -0.075 -0.72014 C -0.06641 -0.74305 -0.07357 -0.72754 -0.06406 -0.7419 C -0.06263 -0.74421 -0.06146 -0.74699 -0.06003 -0.74907 C -0.05651 -0.7544 -0.05599 -0.75393 -0.05182 -0.75648 C -0.05 -0.75879 -0.04831 -0.76134 -0.04635 -0.76366 C -0.04375 -0.76713 -0.04089 -0.77014 -0.03815 -0.77338 C -0.03685 -0.775 -0.03542 -0.77662 -0.03411 -0.77824 L -0.02865 -0.78542 C -0.0224 -0.80208 -0.0306 -0.78264 -0.01914 -0.8 C -0.01784 -0.80208 -0.01758 -0.80532 -0.01641 -0.80741 C -0.01523 -0.80949 -0.01367 -0.81065 -0.01237 -0.81227 C -0.00885 -0.83055 -0.01354 -0.80787 -0.0082 -0.82685 C -0.0026 -0.84676 -0.01198 -0.82037 -0.00417 -0.8412 C -0.00169 -0.86713 -0.00208 -0.85741 -0.00417 -0.89699 C -0.0043 -0.90046 -0.00482 -0.9037 -0.00547 -0.90671 C -0.00625 -0.91018 -0.00703 -0.91342 -0.0082 -0.91643 C -0.0112 -0.92407 -0.01784 -0.93819 -0.01784 -0.93796 C -0.02044 -0.95208 -0.01732 -0.93912 -0.02318 -0.95278 C -0.02526 -0.95741 -0.02682 -0.9625 -0.02865 -0.96736 C -0.03242 -0.99074 -0.02917 -0.97778 -0.03555 -0.99398 C -0.03737 -0.99884 -0.04089 -1.00856 -0.04089 -1.00833 C -0.04141 -1.0118 -0.04167 -1.01504 -0.04232 -1.01829 C -0.04297 -1.02153 -0.04401 -1.02477 -0.04505 -1.02801 C -0.04831 -1.03842 -0.05234 -1.04792 -0.05456 -1.05949 C -0.05781 -1.07685 -0.05573 -1.06967 -0.06003 -1.08125 C -0.06094 -1.08704 -0.06185 -1.09259 -0.06276 -1.09815 C -0.06315 -1.10069 -0.06406 -1.10301 -0.06406 -1.10555 C -0.06406 -1.11921 -0.0638 -1.1331 -0.06276 -1.14676 C -0.06237 -1.15185 -0.06211 -1.15764 -0.06003 -1.16134 L -0.05599 -1.16852 C -0.05273 -1.18588 -0.05729 -1.16481 -0.05052 -1.1831 C -0.04974 -1.18518 -0.04987 -1.18819 -0.04909 -1.19028 C -0.04805 -1.19329 -0.04622 -1.19491 -0.04505 -1.19745 C -0.04297 -1.20208 -0.04232 -1.20879 -0.03958 -1.21204 C -0.03438 -1.21805 -0.03659 -1.21481 -0.03281 -1.22176 L -0.03281 -1.22153 " pathEditMode="relative" rAng="0" ptsTypes="AAAAAAAAAAAAAAAAAAAAAAAAAAAAAAAAAAAAAAAAAAAAAAAAAAAAAAAAAAAAAAAAAAAAAAAAAAAAAA">
                                      <p:cBhvr>
                                        <p:cTn id="308" dur="2000" fill="hold"/>
                                        <p:tgtEl>
                                          <p:spTgt spid="1048622"/>
                                        </p:tgtEl>
                                        <p:attrNameLst>
                                          <p:attrName>ppt_x</p:attrName>
                                          <p:attrName>ppt_y</p:attrName>
                                        </p:attrNameLst>
                                      </p:cBhvr>
                                      <p:rCtr x="-4701" y="-61065"/>
                                    </p:animMotion>
                                  </p:childTnLst>
                                </p:cTn>
                              </p:par>
                              <p:par>
                                <p:cTn id="309" presetID="0" presetClass="path" presetSubtype="0" repeatCount="indefinite" fill="hold" grpId="0" nodeType="withEffect">
                                  <p:stCondLst>
                                    <p:cond delay="1600"/>
                                  </p:stCondLst>
                                  <p:childTnLst>
                                    <p:animMotion origin="layout" path="M 1.11022E-16 -2.22222E-6 L 1.11022E-16 0.00023 C 0.00221 -0.00787 0.00404 -0.01643 0.00677 -0.02407 C 0.00781 -0.02708 0.00977 -0.02847 0.01081 -0.03148 C 0.01159 -0.03356 0.0112 -0.0368 0.01224 -0.03866 C 0.01458 -0.04282 0.01771 -0.04514 0.02044 -0.04838 L 0.02448 -0.05324 C 0.03229 -0.07407 0.02292 -0.04768 0.02852 -0.06782 C 0.0293 -0.07037 0.0306 -0.07245 0.03125 -0.075 C 0.03229 -0.07847 0.03359 -0.08889 0.03398 -0.0919 C 0.03294 -0.11597 0.03398 -0.11666 0.03125 -0.13333 C 0.03086 -0.13565 0.0306 -0.13819 0.02995 -0.14051 C 0.02917 -0.14305 0.02813 -0.14537 0.02721 -0.14768 C 0.02669 -0.15023 0.02643 -0.15278 0.02578 -0.15509 C 0.02396 -0.1618 0.02201 -0.16412 0.01901 -0.16967 C 0.01563 -0.18796 0.02018 -0.16528 0.01497 -0.18403 C 0.01432 -0.18634 0.01419 -0.18912 0.01354 -0.19143 C 0.00833 -0.21018 0.01289 -0.18773 0.00951 -0.20602 C 0.0099 -0.20995 0.01003 -0.21435 0.01081 -0.21828 C 0.01276 -0.22708 0.01745 -0.23032 0.02174 -0.23518 L 0.02578 -0.24004 C 0.02721 -0.24166 0.02839 -0.24398 0.02995 -0.24467 C 0.03177 -0.2456 0.03359 -0.24583 0.03542 -0.24722 C 0.03919 -0.25 0.04232 -0.25532 0.04635 -0.25694 C 0.04857 -0.25764 0.05091 -0.25833 0.05313 -0.25926 C 0.05456 -0.25995 0.05586 -0.26111 0.05716 -0.2618 C 0.05951 -0.26273 0.06172 -0.26319 0.06406 -0.26412 C 0.06589 -0.26481 0.06758 -0.26574 0.06953 -0.26666 C 0.08854 -0.27384 0.07682 -0.26921 0.09128 -0.27384 C 0.09362 -0.27453 0.09583 -0.27569 0.09805 -0.27616 C 0.10169 -0.27731 0.10534 -0.27778 0.10898 -0.2787 C 0.12695 -0.28935 0.10612 -0.27847 0.13633 -0.28588 C 0.13906 -0.28657 0.14622 -0.2912 0.14987 -0.29328 C 0.15638 -0.30092 0.15247 -0.29722 0.16224 -0.30324 L 0.16628 -0.30532 L 0.17031 -0.3081 L 0.17852 -0.31736 C 0.18125 -0.3206 0.18398 -0.32407 0.18672 -0.32731 C 0.18906 -0.32963 0.19128 -0.33217 0.19349 -0.33449 C 0.19635 -0.33773 0.20169 -0.34421 0.20169 -0.34421 C 0.20221 -0.34745 0.20221 -0.35092 0.20313 -0.35393 C 0.20456 -0.35903 0.2069 -0.36342 0.20859 -0.36828 C 0.21003 -0.37315 0.21133 -0.37801 0.21263 -0.38287 C 0.21315 -0.38611 0.21315 -0.38981 0.21406 -0.39259 C 0.21549 -0.39791 0.2194 -0.40717 0.2194 -0.40694 C 0.22161 -0.43472 0.22135 -0.42222 0.2194 -0.46041 C 0.21914 -0.46782 0.21797 -0.48379 0.21667 -0.4919 C 0.21602 -0.49699 0.21484 -0.50162 0.21406 -0.50648 L 0.21133 -0.52106 L 0.20859 -0.53333 C 0.20807 -0.53796 0.20716 -0.54282 0.20716 -0.54768 C 0.20716 -0.61828 0.20573 -0.58009 0.2099 -0.60602 C 0.21055 -0.60995 0.21289 -0.62893 0.21406 -0.63009 C 0.23307 -0.65278 0.20117 -0.61435 0.22214 -0.64236 C 0.22435 -0.64514 0.22682 -0.64699 0.22904 -0.64953 C 0.23568 -0.65717 0.2362 -0.65926 0.24258 -0.66412 C 0.24401 -0.66504 0.24531 -0.66574 0.24674 -0.66666 C 0.24805 -0.66828 0.24922 -0.67037 0.25078 -0.67129 C 0.2543 -0.67361 0.26172 -0.67616 0.26172 -0.67592 C 0.26354 -0.6794 0.2651 -0.68333 0.26719 -0.68588 C 0.26836 -0.6875 0.26992 -0.68727 0.27122 -0.68842 C 0.27279 -0.68958 0.27396 -0.69166 0.27539 -0.69328 C 0.2763 -0.6956 0.27695 -0.69838 0.27813 -0.70046 C 0.28711 -0.71643 0.27669 -0.68819 0.28763 -0.71736 C 0.2888 -0.72037 0.28919 -0.7243 0.29036 -0.72708 C 0.29336 -0.73472 0.29701 -0.7412 0.29987 -0.74907 L 0.3026 -0.75625 C 0.30586 -0.77916 0.30365 -0.76967 0.30807 -0.78541 C 0.31107 -0.8118 0.30729 -0.78426 0.31211 -0.80717 C 0.31458 -0.81875 0.31276 -0.81967 0.31484 -0.83379 C 0.31549 -0.83727 0.31667 -0.84028 0.31758 -0.84352 C 0.3181 -0.85231 0.31875 -0.86134 0.31901 -0.87014 C 0.31966 -0.88866 0.3194 -0.90741 0.32031 -0.92592 C 0.3207 -0.93264 0.32214 -0.93889 0.32305 -0.94537 C 0.32474 -0.95741 0.32383 -0.95185 0.32578 -0.96227 C 0.3263 -0.96805 0.32656 -0.97361 0.32721 -0.9794 C 0.32773 -0.98449 0.32995 -0.9919 0.33125 -0.99629 C 0.33203 -0.99884 0.33294 -1.00139 0.33398 -1.00347 C 0.33516 -1.00625 0.33672 -1.00833 0.33802 -1.01088 C 0.33854 -1.01319 0.3388 -1.01574 0.33945 -1.01805 C 0.34089 -1.02315 0.34466 -1.03055 0.34622 -1.03495 C 0.3474 -1.03819 0.34792 -1.04166 0.34896 -1.04467 C 0.35013 -1.04815 0.35182 -1.05116 0.35313 -1.0544 C 0.35313 -1.05416 0.3599 -1.07268 0.3612 -1.07616 C 0.36211 -1.0787 0.36328 -1.08102 0.36393 -1.08356 C 0.36484 -1.0868 0.36563 -1.09004 0.36667 -1.09328 C 0.36836 -1.09815 0.37031 -1.10301 0.37214 -1.10787 C 0.37305 -1.11018 0.37422 -1.11227 0.37487 -1.11504 C 0.37643 -1.12199 0.38177 -1.14444 0.38177 -1.14884 L 0.38177 -1.15856 L 0.38177 -1.15833 " pathEditMode="relative" rAng="0" ptsTypes="AAAAAAAAAAAAAAAAAAAAAAAAAAAAAAAAAAAAAAAAAAAAAAAAAAAAAAAAAAAAAAAAAAAAAAAAAAAAAAAAAAAAAAAAAAA">
                                      <p:cBhvr>
                                        <p:cTn id="310" dur="2000" fill="hold"/>
                                        <p:tgtEl>
                                          <p:spTgt spid="1048628"/>
                                        </p:tgtEl>
                                        <p:attrNameLst>
                                          <p:attrName>ppt_x</p:attrName>
                                          <p:attrName>ppt_y</p:attrName>
                                        </p:attrNameLst>
                                      </p:cBhvr>
                                      <p:rCtr x="19089" y="-57917"/>
                                    </p:animMotion>
                                  </p:childTnLst>
                                </p:cTn>
                              </p:par>
                              <p:par>
                                <p:cTn id="311" presetID="0" presetClass="path" presetSubtype="0" repeatCount="indefinite" fill="hold" nodeType="withEffect">
                                  <p:stCondLst>
                                    <p:cond delay="1800"/>
                                  </p:stCondLst>
                                  <p:childTnLst>
                                    <p:animMotion origin="layout" path="M 0.00807 -0.00301 L 0.00807 -0.00278 C 0.01211 -0.00625 0.01601 -0.01018 0.02031 -0.01273 C 0.02239 -0.01412 0.02487 -0.01435 0.02708 -0.01528 C 0.03216 -0.01713 0.03398 -0.01875 0.03932 -0.02014 C 0.04713 -0.02199 0.05482 -0.02292 0.0625 -0.025 C 0.06719 -0.02616 0.07161 -0.02847 0.07617 -0.02986 C 0.08346 -0.03171 0.09075 -0.03218 0.09804 -0.03472 C 0.10833 -0.03843 0.10247 -0.03657 0.11575 -0.03958 C 0.12122 -0.04282 0.12669 -0.04537 0.13203 -0.04907 L 0.1457 -0.0588 C 0.14739 -0.06481 0.1487 -0.07083 0.15117 -0.07593 C 0.15534 -0.08472 0.15599 -0.08194 0.15937 -0.09282 C 0.17044 -0.12847 0.15547 -0.0875 0.16484 -0.11227 C 0.16523 -0.11713 0.16549 -0.12199 0.16614 -0.12685 C 0.1664 -0.12917 0.16758 -0.13148 0.16758 -0.13403 C 0.16758 -0.15417 0.16692 -0.17454 0.16614 -0.19468 C 0.16601 -0.19792 0.16536 -0.20116 0.16484 -0.2044 C 0.16393 -0.20926 0.16302 -0.21412 0.16211 -0.21898 L 0.16067 -0.22616 C 0.16028 -0.2287 0.15963 -0.23102 0.15937 -0.23333 C 0.15885 -0.23657 0.15755 -0.24699 0.15664 -0.25046 C 0.15586 -0.25301 0.15482 -0.25532 0.1539 -0.25764 C 0.15299 -0.26412 0.15234 -0.27083 0.15117 -0.27708 C 0.14896 -0.28843 0.15026 -0.28194 0.147 -0.29653 C 0.14661 -0.30046 0.14648 -0.30463 0.1457 -0.30856 C 0.14505 -0.31204 0.1431 -0.31458 0.14297 -0.31829 C 0.14258 -0.34167 0.14349 -0.36528 0.1444 -0.38866 C 0.1444 -0.3912 0.14531 -0.39352 0.1457 -0.39583 C 0.14765 -0.4088 0.14883 -0.42199 0.15117 -0.43472 C 0.15156 -0.43704 0.15182 -0.43958 0.15247 -0.4419 C 0.15325 -0.44444 0.15442 -0.44676 0.15521 -0.44931 C 0.15625 -0.45231 0.15703 -0.45579 0.15794 -0.45903 C 0.15846 -0.46458 0.15872 -0.47037 0.15937 -0.47593 C 0.15963 -0.47847 0.16067 -0.48056 0.16067 -0.4831 C 0.16067 -0.49768 0.16002 -0.51227 0.15937 -0.52685 C 0.15911 -0.53102 0.15885 -0.53518 0.15794 -0.53889 C 0.15703 -0.54259 0.15508 -0.54537 0.1539 -0.54861 C 0.15156 -0.55463 0.14935 -0.56157 0.147 -0.56806 C 0.14622 -0.57037 0.14544 -0.57315 0.1444 -0.575 L 0.14023 -0.58264 C 0.13789 -0.59514 0.13971 -0.58773 0.13346 -0.6044 C 0.13346 -0.60393 0.12799 -0.61875 0.12799 -0.61829 C 0.12708 -0.62106 0.12213 -0.63218 0.12122 -0.63588 C 0.12005 -0.63958 0.1194 -0.64375 0.11849 -0.64792 C 0.11758 -0.65139 0.11666 -0.6544 0.11575 -0.65764 C 0.11523 -0.66088 0.11432 -0.66412 0.11432 -0.66736 C 0.11432 -0.67778 0.11497 -0.68981 0.11575 -0.7037 C 0.11601 -0.7088 0.1181 -0.71458 0.11979 -0.71829 C 0.12109 -0.72106 0.12265 -0.72292 0.12383 -0.72569 C 0.12591 -0.73032 0.12786 -0.73495 0.12929 -0.74005 C 0.13841 -0.77037 0.12747 -0.73218 0.13346 -0.75532 C 0.13554 -0.76389 0.1362 -0.76505 0.13893 -0.77222 C 0.13841 -0.7838 0.13828 -0.79352 0.1375 -0.80324 C 0.13698 -0.81111 0.13281 -0.81875 0.13073 -0.82315 C 0.12982 -0.82569 0.12916 -0.82847 0.12799 -0.83032 C 0.12656 -0.83287 0.12513 -0.83495 0.12383 -0.83773 C 0.11536 -0.85926 0.12226 -0.84768 0.11432 -0.85903 C 0.11211 -0.8713 0.11445 -0.86296 0.10755 -0.87361 C 0.0983 -0.8875 0.10833 -0.875 0.09935 -0.88565 C 0.09336 -0.89977 0.09948 -0.88403 0.09258 -0.91296 L 0.08711 -0.93889 C 0.08659 -0.94306 0.08646 -0.94722 0.08567 -0.95116 C 0.08151 -0.97338 0.08385 -0.94699 0.08164 -0.97292 C 0.08099 -0.98032 0.07982 -1.00116 0.0789 -1.00926 C 0.07864 -1.01181 0.07799 -1.01412 0.07747 -1.01643 C 0.07799 -1.03333 0.07812 -1.05208 0.0789 -1.06991 C 0.07903 -1.07315 0.07995 -1.07639 0.08021 -1.07963 C 0.08099 -1.08565 0.08164 -1.09745 0.08294 -1.10393 C 0.08372 -1.10718 0.08489 -1.11018 0.08567 -1.11343 C 0.08633 -1.11597 0.08646 -1.11852 0.08711 -1.12083 C 0.08789 -1.12407 0.08906 -1.12708 0.08984 -1.13056 C 0.09036 -1.13287 0.09023 -1.13588 0.09114 -1.13773 C 0.09219 -1.14005 0.09388 -1.14097 0.09531 -1.14259 C 0.10117 -1.16366 0.0944 -1.1419 0.10208 -1.15949 C 0.10208 -1.15926 0.10885 -1.17778 0.11028 -1.18148 L 0.11302 -1.18866 C 0.11393 -1.1912 0.11484 -1.19352 0.11575 -1.19606 C 0.11705 -1.2 0.11862 -1.20393 0.11979 -1.2081 C 0.12539 -1.22824 0.11601 -1.20185 0.12383 -1.22268 C 0.12435 -1.225 0.12461 -1.22755 0.12526 -1.22986 C 0.1276 -1.23958 0.13021 -1.24745 0.13346 -1.25625 C 0.13515 -1.26134 0.13893 -1.27083 0.13893 -1.2706 L 0.14166 -1.28542 L 0.14297 -1.29282 L 0.14297 -1.29259 " pathEditMode="relative" rAng="0" ptsTypes="AAAAAAAAAAAAAAAAAAAAAAAAAAAAAAAAAAAAAAAAAAAAAAAAAAAAAAAAAAAAAAAAAAAAAAAAAAAAAAAAAAAAAA">
                                      <p:cBhvr>
                                        <p:cTn id="312" dur="2000" fill="hold"/>
                                        <p:tgtEl>
                                          <p:spTgt spid="2097157"/>
                                        </p:tgtEl>
                                        <p:attrNameLst>
                                          <p:attrName>ppt_x</p:attrName>
                                          <p:attrName>ppt_y</p:attrName>
                                        </p:attrNameLst>
                                      </p:cBhvr>
                                      <p:rCtr x="7969" y="-64468"/>
                                    </p:animMotion>
                                  </p:childTnLst>
                                </p:cTn>
                              </p:par>
                              <p:par>
                                <p:cTn id="313" presetID="10" presetClass="entr" presetSubtype="0" fill="hold" grpId="1" nodeType="withEffect">
                                  <p:stCondLst>
                                    <p:cond delay="700"/>
                                  </p:stCondLst>
                                  <p:childTnLst>
                                    <p:set>
                                      <p:cBhvr>
                                        <p:cTn id="314" dur="1" fill="hold">
                                          <p:stCondLst>
                                            <p:cond delay="0"/>
                                          </p:stCondLst>
                                        </p:cTn>
                                        <p:tgtEl>
                                          <p:spTgt spid="1048619"/>
                                        </p:tgtEl>
                                        <p:attrNameLst>
                                          <p:attrName>style.visibility</p:attrName>
                                        </p:attrNameLst>
                                      </p:cBhvr>
                                      <p:to>
                                        <p:strVal val="visible"/>
                                      </p:to>
                                    </p:set>
                                    <p:animEffect transition="in" filter="fade">
                                      <p:cBhvr>
                                        <p:cTn id="315" dur="500"/>
                                        <p:tgtEl>
                                          <p:spTgt spid="1048619"/>
                                        </p:tgtEl>
                                      </p:cBhvr>
                                    </p:animEffect>
                                  </p:childTnLst>
                                </p:cTn>
                              </p:par>
                              <p:par>
                                <p:cTn id="316" presetID="10" presetClass="entr" presetSubtype="0" fill="hold" grpId="1" nodeType="withEffect">
                                  <p:stCondLst>
                                    <p:cond delay="700"/>
                                  </p:stCondLst>
                                  <p:childTnLst>
                                    <p:set>
                                      <p:cBhvr>
                                        <p:cTn id="317" dur="1" fill="hold">
                                          <p:stCondLst>
                                            <p:cond delay="0"/>
                                          </p:stCondLst>
                                        </p:cTn>
                                        <p:tgtEl>
                                          <p:spTgt spid="1048618"/>
                                        </p:tgtEl>
                                        <p:attrNameLst>
                                          <p:attrName>style.visibility</p:attrName>
                                        </p:attrNameLst>
                                      </p:cBhvr>
                                      <p:to>
                                        <p:strVal val="visible"/>
                                      </p:to>
                                    </p:set>
                                    <p:animEffect transition="in" filter="fade">
                                      <p:cBhvr>
                                        <p:cTn id="318" dur="500"/>
                                        <p:tgtEl>
                                          <p:spTgt spid="1048618"/>
                                        </p:tgtEl>
                                      </p:cBhvr>
                                    </p:animEffect>
                                  </p:childTnLst>
                                </p:cTn>
                              </p:par>
                              <p:par>
                                <p:cTn id="319" presetID="35" presetClass="path" presetSubtype="0" repeatCount="indefinite" fill="hold" grpId="0" nodeType="withEffect">
                                  <p:stCondLst>
                                    <p:cond delay="500"/>
                                  </p:stCondLst>
                                  <p:childTnLst>
                                    <p:animMotion origin="layout" path="M 0.00586 1.85185E-6 L -1.13555 1.85185E-6 " pathEditMode="relative" rAng="0" ptsTypes="AA">
                                      <p:cBhvr>
                                        <p:cTn id="320" dur="500" fill="hold"/>
                                        <p:tgtEl>
                                          <p:spTgt spid="1048619"/>
                                        </p:tgtEl>
                                        <p:attrNameLst>
                                          <p:attrName>ppt_x</p:attrName>
                                          <p:attrName>ppt_y</p:attrName>
                                        </p:attrNameLst>
                                      </p:cBhvr>
                                      <p:rCtr x="-57070" y="0"/>
                                    </p:animMotion>
                                  </p:childTnLst>
                                </p:cTn>
                              </p:par>
                              <p:par>
                                <p:cTn id="321" presetID="35" presetClass="path" presetSubtype="0" repeatCount="indefinite" fill="hold" grpId="0" nodeType="withEffect">
                                  <p:stCondLst>
                                    <p:cond delay="500"/>
                                  </p:stCondLst>
                                  <p:childTnLst>
                                    <p:animMotion origin="layout" path="M -4.16667E-6 1.85185E-6 L -1.00533 1.85185E-6 " pathEditMode="relative" rAng="0" ptsTypes="AA">
                                      <p:cBhvr>
                                        <p:cTn id="322" dur="500" fill="hold"/>
                                        <p:tgtEl>
                                          <p:spTgt spid="1048618"/>
                                        </p:tgtEl>
                                        <p:attrNameLst>
                                          <p:attrName>ppt_x</p:attrName>
                                          <p:attrName>ppt_y</p:attrName>
                                        </p:attrNameLst>
                                      </p:cBhvr>
                                      <p:rCtr x="-50273" y="0"/>
                                    </p:animMotion>
                                  </p:childTnLst>
                                </p:cTn>
                              </p:par>
                              <p:par>
                                <p:cTn id="323" presetID="10" presetClass="entr" presetSubtype="0" fill="hold" grpId="1" nodeType="withEffect">
                                  <p:stCondLst>
                                    <p:cond delay="700"/>
                                  </p:stCondLst>
                                  <p:childTnLst>
                                    <p:set>
                                      <p:cBhvr>
                                        <p:cTn id="324" dur="1" fill="hold">
                                          <p:stCondLst>
                                            <p:cond delay="0"/>
                                          </p:stCondLst>
                                        </p:cTn>
                                        <p:tgtEl>
                                          <p:spTgt spid="1048617"/>
                                        </p:tgtEl>
                                        <p:attrNameLst>
                                          <p:attrName>style.visibility</p:attrName>
                                        </p:attrNameLst>
                                      </p:cBhvr>
                                      <p:to>
                                        <p:strVal val="visible"/>
                                      </p:to>
                                    </p:set>
                                    <p:animEffect transition="in" filter="fade">
                                      <p:cBhvr>
                                        <p:cTn id="325" dur="500"/>
                                        <p:tgtEl>
                                          <p:spTgt spid="1048617"/>
                                        </p:tgtEl>
                                      </p:cBhvr>
                                    </p:animEffect>
                                  </p:childTnLst>
                                </p:cTn>
                              </p:par>
                              <p:par>
                                <p:cTn id="326" presetID="10" presetClass="entr" presetSubtype="0" fill="hold" grpId="1" nodeType="withEffect">
                                  <p:stCondLst>
                                    <p:cond delay="700"/>
                                  </p:stCondLst>
                                  <p:childTnLst>
                                    <p:set>
                                      <p:cBhvr>
                                        <p:cTn id="327" dur="1" fill="hold">
                                          <p:stCondLst>
                                            <p:cond delay="0"/>
                                          </p:stCondLst>
                                        </p:cTn>
                                        <p:tgtEl>
                                          <p:spTgt spid="1048616"/>
                                        </p:tgtEl>
                                        <p:attrNameLst>
                                          <p:attrName>style.visibility</p:attrName>
                                        </p:attrNameLst>
                                      </p:cBhvr>
                                      <p:to>
                                        <p:strVal val="visible"/>
                                      </p:to>
                                    </p:set>
                                    <p:animEffect transition="in" filter="fade">
                                      <p:cBhvr>
                                        <p:cTn id="328" dur="500"/>
                                        <p:tgtEl>
                                          <p:spTgt spid="1048616"/>
                                        </p:tgtEl>
                                      </p:cBhvr>
                                    </p:animEffect>
                                  </p:childTnLst>
                                </p:cTn>
                              </p:par>
                              <p:par>
                                <p:cTn id="329" presetID="35" presetClass="path" presetSubtype="0" repeatCount="indefinite" fill="hold" grpId="0" nodeType="withEffect">
                                  <p:stCondLst>
                                    <p:cond delay="500"/>
                                  </p:stCondLst>
                                  <p:childTnLst>
                                    <p:animMotion origin="layout" path="M 1.09752 -3.33333E-6 L -0.04388 -3.33333E-6 " pathEditMode="relative" rAng="0" ptsTypes="AA">
                                      <p:cBhvr>
                                        <p:cTn id="330" dur="500" spd="-100000" fill="hold"/>
                                        <p:tgtEl>
                                          <p:spTgt spid="1048617"/>
                                        </p:tgtEl>
                                        <p:attrNameLst>
                                          <p:attrName>ppt_x</p:attrName>
                                          <p:attrName>ppt_y</p:attrName>
                                        </p:attrNameLst>
                                      </p:cBhvr>
                                      <p:rCtr x="-57070" y="0"/>
                                    </p:animMotion>
                                  </p:childTnLst>
                                </p:cTn>
                              </p:par>
                              <p:par>
                                <p:cTn id="331" presetID="35" presetClass="path" presetSubtype="0" repeatCount="indefinite" fill="hold" grpId="0" nodeType="withEffect">
                                  <p:stCondLst>
                                    <p:cond delay="500"/>
                                  </p:stCondLst>
                                  <p:childTnLst>
                                    <p:animMotion origin="layout" path="M 0.98711 -3.33333E-6 L -0.01823 -3.33333E-6 " pathEditMode="relative" rAng="0" ptsTypes="AA">
                                      <p:cBhvr>
                                        <p:cTn id="332" dur="500" spd="-100000" fill="hold"/>
                                        <p:tgtEl>
                                          <p:spTgt spid="1048616"/>
                                        </p:tgtEl>
                                        <p:attrNameLst>
                                          <p:attrName>ppt_x</p:attrName>
                                          <p:attrName>ppt_y</p:attrName>
                                        </p:attrNameLst>
                                      </p:cBhvr>
                                      <p:rCtr x="-50260" y="0"/>
                                    </p:animMotion>
                                  </p:childTnLst>
                                </p:cTn>
                              </p:par>
                              <p:par>
                                <p:cTn id="333" presetID="10" presetClass="entr" presetSubtype="0" fill="hold" grpId="1" nodeType="withEffect">
                                  <p:stCondLst>
                                    <p:cond delay="900"/>
                                  </p:stCondLst>
                                  <p:childTnLst>
                                    <p:set>
                                      <p:cBhvr>
                                        <p:cTn id="334" dur="1" fill="hold">
                                          <p:stCondLst>
                                            <p:cond delay="0"/>
                                          </p:stCondLst>
                                        </p:cTn>
                                        <p:tgtEl>
                                          <p:spTgt spid="1048615"/>
                                        </p:tgtEl>
                                        <p:attrNameLst>
                                          <p:attrName>style.visibility</p:attrName>
                                        </p:attrNameLst>
                                      </p:cBhvr>
                                      <p:to>
                                        <p:strVal val="visible"/>
                                      </p:to>
                                    </p:set>
                                    <p:animEffect transition="in" filter="fade">
                                      <p:cBhvr>
                                        <p:cTn id="335" dur="500"/>
                                        <p:tgtEl>
                                          <p:spTgt spid="1048615"/>
                                        </p:tgtEl>
                                      </p:cBhvr>
                                    </p:animEffect>
                                  </p:childTnLst>
                                </p:cTn>
                              </p:par>
                              <p:par>
                                <p:cTn id="336" presetID="10" presetClass="entr" presetSubtype="0" fill="hold" grpId="1" nodeType="withEffect">
                                  <p:stCondLst>
                                    <p:cond delay="900"/>
                                  </p:stCondLst>
                                  <p:childTnLst>
                                    <p:set>
                                      <p:cBhvr>
                                        <p:cTn id="337" dur="1" fill="hold">
                                          <p:stCondLst>
                                            <p:cond delay="0"/>
                                          </p:stCondLst>
                                        </p:cTn>
                                        <p:tgtEl>
                                          <p:spTgt spid="1048614"/>
                                        </p:tgtEl>
                                        <p:attrNameLst>
                                          <p:attrName>style.visibility</p:attrName>
                                        </p:attrNameLst>
                                      </p:cBhvr>
                                      <p:to>
                                        <p:strVal val="visible"/>
                                      </p:to>
                                    </p:set>
                                    <p:animEffect transition="in" filter="fade">
                                      <p:cBhvr>
                                        <p:cTn id="338" dur="500"/>
                                        <p:tgtEl>
                                          <p:spTgt spid="1048614"/>
                                        </p:tgtEl>
                                      </p:cBhvr>
                                    </p:animEffect>
                                  </p:childTnLst>
                                </p:cTn>
                              </p:par>
                              <p:par>
                                <p:cTn id="339" presetID="35" presetClass="path" presetSubtype="0" repeatCount="indefinite" fill="hold" grpId="0" nodeType="withEffect">
                                  <p:stCondLst>
                                    <p:cond delay="700"/>
                                  </p:stCondLst>
                                  <p:childTnLst>
                                    <p:animMotion origin="layout" path="M 0.00586 -4.81481E-6 L -1.13554 -4.81481E-6 " pathEditMode="relative" rAng="0" ptsTypes="AA">
                                      <p:cBhvr>
                                        <p:cTn id="340" dur="500" fill="hold"/>
                                        <p:tgtEl>
                                          <p:spTgt spid="1048615"/>
                                        </p:tgtEl>
                                        <p:attrNameLst>
                                          <p:attrName>ppt_x</p:attrName>
                                          <p:attrName>ppt_y</p:attrName>
                                        </p:attrNameLst>
                                      </p:cBhvr>
                                      <p:rCtr x="-57070" y="0"/>
                                    </p:animMotion>
                                  </p:childTnLst>
                                </p:cTn>
                              </p:par>
                              <p:par>
                                <p:cTn id="341" presetID="35" presetClass="path" presetSubtype="0" repeatCount="indefinite" fill="hold" grpId="0" nodeType="withEffect">
                                  <p:stCondLst>
                                    <p:cond delay="700"/>
                                  </p:stCondLst>
                                  <p:childTnLst>
                                    <p:animMotion origin="layout" path="M 2.91667E-6 -4.81481E-6 L -1.00534 -4.81481E-6 " pathEditMode="relative" rAng="0" ptsTypes="AA">
                                      <p:cBhvr>
                                        <p:cTn id="342" dur="500" fill="hold"/>
                                        <p:tgtEl>
                                          <p:spTgt spid="1048614"/>
                                        </p:tgtEl>
                                        <p:attrNameLst>
                                          <p:attrName>ppt_x</p:attrName>
                                          <p:attrName>ppt_y</p:attrName>
                                        </p:attrNameLst>
                                      </p:cBhvr>
                                      <p:rCtr x="-50273" y="0"/>
                                    </p:animMotion>
                                  </p:childTnLst>
                                </p:cTn>
                              </p:par>
                            </p:childTnLst>
                          </p:cTn>
                        </p:par>
                        <p:par>
                          <p:cTn id="343" fill="hold">
                            <p:stCondLst>
                              <p:cond delay="15500"/>
                            </p:stCondLst>
                            <p:childTnLst>
                              <p:par>
                                <p:cTn id="344" presetID="1" presetClass="mediacall" presetSubtype="0" fill="hold" nodeType="afterEffect">
                                  <p:stCondLst>
                                    <p:cond delay="0"/>
                                  </p:stCondLst>
                                  <p:childTnLst>
                                    <p:cmd type="call" cmd="playFrom(0.0)">
                                      <p:cBhvr>
                                        <p:cTn id="345" dur="1" fill="hold"/>
                                        <p:tgtEl>
                                          <p:spTgt spid="3"/>
                                        </p:tgtEl>
                                      </p:cBhvr>
                                    </p:cmd>
                                  </p:childTnLst>
                                </p:cTn>
                              </p:par>
                              <p:par>
                                <p:cTn id="346" presetID="2" presetClass="entr" presetSubtype="8" fill="hold" nodeType="withEffect">
                                  <p:stCondLst>
                                    <p:cond delay="0"/>
                                  </p:stCondLst>
                                  <p:childTnLst>
                                    <p:set>
                                      <p:cBhvr>
                                        <p:cTn id="347" dur="1" fill="hold">
                                          <p:stCondLst>
                                            <p:cond delay="0"/>
                                          </p:stCondLst>
                                        </p:cTn>
                                        <p:tgtEl>
                                          <p:spTgt spid="156"/>
                                        </p:tgtEl>
                                        <p:attrNameLst>
                                          <p:attrName>style.visibility</p:attrName>
                                        </p:attrNameLst>
                                      </p:cBhvr>
                                      <p:to>
                                        <p:strVal val="visible"/>
                                      </p:to>
                                    </p:set>
                                    <p:anim calcmode="lin" valueType="num">
                                      <p:cBhvr additive="base">
                                        <p:cTn id="348" dur="750" fill="hold"/>
                                        <p:tgtEl>
                                          <p:spTgt spid="156"/>
                                        </p:tgtEl>
                                        <p:attrNameLst>
                                          <p:attrName>ppt_x</p:attrName>
                                        </p:attrNameLst>
                                      </p:cBhvr>
                                      <p:tavLst>
                                        <p:tav tm="0">
                                          <p:val>
                                            <p:strVal val="0-#ppt_w/2"/>
                                          </p:val>
                                        </p:tav>
                                        <p:tav tm="100000">
                                          <p:val>
                                            <p:strVal val="#ppt_x"/>
                                          </p:val>
                                        </p:tav>
                                      </p:tavLst>
                                    </p:anim>
                                    <p:anim calcmode="lin" valueType="num">
                                      <p:cBhvr additive="base">
                                        <p:cTn id="349" dur="750" fill="hold"/>
                                        <p:tgtEl>
                                          <p:spTgt spid="1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5152" numSld="999">
                <p:cTn id="350" fill="hold" display="0">
                  <p:stCondLst>
                    <p:cond delay="indefinite"/>
                  </p:stCondLst>
                  <p:endCondLst>
                    <p:cond evt="onStopAudio" delay="0">
                      <p:tgtEl>
                        <p:sldTgt/>
                      </p:tgtEl>
                    </p:cond>
                  </p:endCondLst>
                </p:cTn>
                <p:tgtEl>
                  <p:spTgt spid="3"/>
                </p:tgtEl>
              </p:cMediaNode>
            </p:audio>
          </p:childTnLst>
        </p:cTn>
      </p:par>
    </p:tnLst>
    <p:bldLst>
      <p:bldP spid="1048586" grpId="0"/>
      <p:bldP spid="1048587" grpId="0"/>
      <p:bldP spid="1048588" grpId="0"/>
      <p:bldP spid="1048589" grpId="0" animBg="1"/>
      <p:bldP spid="1048590" grpId="0" animBg="1"/>
      <p:bldP spid="1048601" grpId="0" animBg="1"/>
      <p:bldP spid="1048602" grpId="0" animBg="1"/>
      <p:bldP spid="1048603" grpId="0" animBg="1"/>
      <p:bldP spid="1048604" grpId="0" animBg="1"/>
      <p:bldP spid="1048605" grpId="0" animBg="1"/>
      <p:bldP spid="1048606" grpId="0" animBg="1"/>
      <p:bldP spid="1048607" grpId="0" animBg="1"/>
      <p:bldP spid="1048608" grpId="0" animBg="1"/>
      <p:bldP spid="1048609" grpId="0" animBg="1"/>
      <p:bldP spid="1048610" grpId="0" animBg="1"/>
      <p:bldP spid="1048611" grpId="0" animBg="1"/>
      <p:bldP spid="1048612" grpId="0" animBg="1"/>
      <p:bldP spid="1048613" grpId="0" animBg="1"/>
      <p:bldP spid="1048614" grpId="0"/>
      <p:bldP spid="1048614" grpId="1"/>
      <p:bldP spid="1048615" grpId="0"/>
      <p:bldP spid="1048615" grpId="1"/>
      <p:bldP spid="1048616" grpId="0"/>
      <p:bldP spid="1048616" grpId="1"/>
      <p:bldP spid="1048617" grpId="0"/>
      <p:bldP spid="1048617" grpId="1"/>
      <p:bldP spid="1048618" grpId="0"/>
      <p:bldP spid="1048618" grpId="1"/>
      <p:bldP spid="1048619" grpId="0"/>
      <p:bldP spid="1048619" grpId="1"/>
      <p:bldP spid="1048620" grpId="0" animBg="1"/>
      <p:bldP spid="1048620" grpId="1" animBg="1"/>
      <p:bldP spid="1048621" grpId="0" animBg="1"/>
      <p:bldP spid="1048622" grpId="0" animBg="1"/>
      <p:bldP spid="1048622" grpId="1" animBg="1"/>
      <p:bldP spid="1048623" grpId="0" animBg="1"/>
      <p:bldP spid="1048624" grpId="0" animBg="1"/>
      <p:bldP spid="1048624" grpId="1" animBg="1"/>
      <p:bldP spid="1048625" grpId="0" animBg="1"/>
      <p:bldP spid="1048625" grpId="1" animBg="1"/>
      <p:bldP spid="1048626" grpId="0" animBg="1"/>
      <p:bldP spid="1048627" grpId="0" animBg="1"/>
      <p:bldP spid="1048627" grpId="1" animBg="1"/>
      <p:bldP spid="1048628" grpId="0" animBg="1"/>
      <p:bldP spid="1048628" grpId="1" animBg="1"/>
      <p:bldP spid="1048629" grpId="0" animBg="1"/>
      <p:bldP spid="1048630" grpId="0" animBg="1"/>
      <p:bldP spid="1048635" grpId="0" animBg="1"/>
      <p:bldP spid="1048635" grpId="1" animBg="1"/>
      <p:bldP spid="1048641" grpId="0" animBg="1"/>
      <p:bldP spid="1048641" grpId="1" animBg="1"/>
      <p:bldP spid="1048654" grpId="0" animBg="1"/>
      <p:bldP spid="1048654" grpId="1" animBg="1"/>
      <p:bldP spid="1048664" grpId="0" animBg="1"/>
      <p:bldP spid="1048664" grpId="1" animBg="1"/>
      <p:bldP spid="1048665" grpId="0" animBg="1"/>
      <p:bldP spid="1048665" grpId="1" animBg="1"/>
      <p:bldP spid="1048666" grpId="0" animBg="1"/>
      <p:bldP spid="1048666" grpId="1" animBg="1"/>
      <p:bldP spid="1048667" grpId="0" animBg="1"/>
      <p:bldP spid="10486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IGC music: Google VS. Meta, I feel like Google is ahead on the timeline  again, with worse output. - YouTube">
            <a:extLst>
              <a:ext uri="{FF2B5EF4-FFF2-40B4-BE49-F238E27FC236}">
                <a16:creationId xmlns:a16="http://schemas.microsoft.com/office/drawing/2014/main" id="{21050C84-A148-482D-7EE8-4359B0F6AE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522" y="346947"/>
            <a:ext cx="3919206" cy="2204554"/>
          </a:xfrm>
          <a:prstGeom prst="rect">
            <a:avLst/>
          </a:prstGeom>
          <a:noFill/>
          <a:ln>
            <a:solidFill>
              <a:schemeClr val="tx1"/>
            </a:solidFill>
            <a:extLst>
              <a:ext uri="{C807C97D-BFC1-408E-A445-0C87EB9F89A2}">
                <ask:lineSketchStyleProps xmlns:ask="http://schemas.microsoft.com/office/drawing/2018/sketchyshapes">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CD70405B-106E-6ADD-3B07-07244F8C4874}"/>
              </a:ext>
            </a:extLst>
          </p:cNvPr>
          <p:cNvSpPr>
            <a:spLocks noGrp="1"/>
          </p:cNvSpPr>
          <p:nvPr>
            <p:ph type="title"/>
          </p:nvPr>
        </p:nvSpPr>
        <p:spPr/>
        <p:txBody>
          <a:bodyPr/>
          <a:lstStyle/>
          <a:p>
            <a:r>
              <a:rPr kumimoji="1" lang="en-US" altLang="zh-CN" dirty="0"/>
              <a:t>AIGC</a:t>
            </a:r>
            <a:r>
              <a:rPr kumimoji="1" lang="zh-CN" altLang="en-US" dirty="0"/>
              <a:t>、</a:t>
            </a:r>
            <a:r>
              <a:rPr kumimoji="1" lang="en-US" altLang="zh-CN" dirty="0" err="1"/>
              <a:t>ChatGPT</a:t>
            </a:r>
            <a:r>
              <a:rPr kumimoji="1" lang="zh-CN" altLang="en-US" dirty="0"/>
              <a:t> </a:t>
            </a:r>
            <a:r>
              <a:rPr kumimoji="1" lang="en-US" altLang="zh-CN" dirty="0"/>
              <a:t>AI</a:t>
            </a:r>
            <a:r>
              <a:rPr kumimoji="1" lang="zh-CN" altLang="en-US" dirty="0"/>
              <a:t>人工智能与文化创意</a:t>
            </a:r>
          </a:p>
        </p:txBody>
      </p:sp>
      <p:pic>
        <p:nvPicPr>
          <p:cNvPr id="1026" name="Picture 2" descr="ChatGPT: OpenAI's new Artificial Intelligent chatbot | by Abhishek  Srivastava | Medium">
            <a:extLst>
              <a:ext uri="{FF2B5EF4-FFF2-40B4-BE49-F238E27FC236}">
                <a16:creationId xmlns:a16="http://schemas.microsoft.com/office/drawing/2014/main" id="{937A9DCF-D5E5-2A3E-D6D3-5617A7A6A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751" y="1653645"/>
            <a:ext cx="1875944" cy="1050529"/>
          </a:xfrm>
          <a:prstGeom prst="rect">
            <a:avLst/>
          </a:prstGeom>
          <a:noFill/>
          <a:ln>
            <a:solidFill>
              <a:schemeClr val="tx1"/>
            </a:solidFill>
            <a:extLst>
              <a:ext uri="{C807C97D-BFC1-408E-A445-0C87EB9F89A2}">
                <ask:lineSketchStyleProps xmlns:ask="http://schemas.microsoft.com/office/drawing/2018/sketchyshapes" sd="2805078884">
                  <a:custGeom>
                    <a:avLst/>
                    <a:gdLst>
                      <a:gd name="connsiteX0" fmla="*/ 0 w 1875944"/>
                      <a:gd name="connsiteY0" fmla="*/ 0 h 1050529"/>
                      <a:gd name="connsiteX1" fmla="*/ 625315 w 1875944"/>
                      <a:gd name="connsiteY1" fmla="*/ 0 h 1050529"/>
                      <a:gd name="connsiteX2" fmla="*/ 1194351 w 1875944"/>
                      <a:gd name="connsiteY2" fmla="*/ 0 h 1050529"/>
                      <a:gd name="connsiteX3" fmla="*/ 1875944 w 1875944"/>
                      <a:gd name="connsiteY3" fmla="*/ 0 h 1050529"/>
                      <a:gd name="connsiteX4" fmla="*/ 1875944 w 1875944"/>
                      <a:gd name="connsiteY4" fmla="*/ 535770 h 1050529"/>
                      <a:gd name="connsiteX5" fmla="*/ 1875944 w 1875944"/>
                      <a:gd name="connsiteY5" fmla="*/ 1050529 h 1050529"/>
                      <a:gd name="connsiteX6" fmla="*/ 1213110 w 1875944"/>
                      <a:gd name="connsiteY6" fmla="*/ 1050529 h 1050529"/>
                      <a:gd name="connsiteX7" fmla="*/ 625315 w 1875944"/>
                      <a:gd name="connsiteY7" fmla="*/ 1050529 h 1050529"/>
                      <a:gd name="connsiteX8" fmla="*/ 0 w 1875944"/>
                      <a:gd name="connsiteY8" fmla="*/ 1050529 h 1050529"/>
                      <a:gd name="connsiteX9" fmla="*/ 0 w 1875944"/>
                      <a:gd name="connsiteY9" fmla="*/ 525265 h 1050529"/>
                      <a:gd name="connsiteX10" fmla="*/ 0 w 1875944"/>
                      <a:gd name="connsiteY10" fmla="*/ 0 h 105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5944" h="1050529" extrusionOk="0">
                        <a:moveTo>
                          <a:pt x="0" y="0"/>
                        </a:moveTo>
                        <a:cubicBezTo>
                          <a:pt x="289934" y="-20481"/>
                          <a:pt x="440756" y="-4400"/>
                          <a:pt x="625315" y="0"/>
                        </a:cubicBezTo>
                        <a:cubicBezTo>
                          <a:pt x="809875" y="4400"/>
                          <a:pt x="1038145" y="-9992"/>
                          <a:pt x="1194351" y="0"/>
                        </a:cubicBezTo>
                        <a:cubicBezTo>
                          <a:pt x="1350557" y="9992"/>
                          <a:pt x="1652868" y="16560"/>
                          <a:pt x="1875944" y="0"/>
                        </a:cubicBezTo>
                        <a:cubicBezTo>
                          <a:pt x="1862008" y="162943"/>
                          <a:pt x="1880550" y="424111"/>
                          <a:pt x="1875944" y="535770"/>
                        </a:cubicBezTo>
                        <a:cubicBezTo>
                          <a:pt x="1871339" y="647429"/>
                          <a:pt x="1861163" y="881162"/>
                          <a:pt x="1875944" y="1050529"/>
                        </a:cubicBezTo>
                        <a:cubicBezTo>
                          <a:pt x="1651993" y="1034600"/>
                          <a:pt x="1535336" y="1024094"/>
                          <a:pt x="1213110" y="1050529"/>
                        </a:cubicBezTo>
                        <a:cubicBezTo>
                          <a:pt x="890884" y="1076964"/>
                          <a:pt x="769058" y="1045542"/>
                          <a:pt x="625315" y="1050529"/>
                        </a:cubicBezTo>
                        <a:cubicBezTo>
                          <a:pt x="481572" y="1055516"/>
                          <a:pt x="234537" y="1028007"/>
                          <a:pt x="0" y="1050529"/>
                        </a:cubicBezTo>
                        <a:cubicBezTo>
                          <a:pt x="-5000" y="867893"/>
                          <a:pt x="7788" y="665458"/>
                          <a:pt x="0" y="525265"/>
                        </a:cubicBezTo>
                        <a:cubicBezTo>
                          <a:pt x="-7788" y="385072"/>
                          <a:pt x="-16837" y="200386"/>
                          <a:pt x="0" y="0"/>
                        </a:cubicBezTo>
                        <a:close/>
                      </a:path>
                    </a:pathLst>
                  </a:cu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4" descr="6 New ChatGPT Features Include Prompt Examples &amp; File Uploads">
            <a:extLst>
              <a:ext uri="{FF2B5EF4-FFF2-40B4-BE49-F238E27FC236}">
                <a16:creationId xmlns:a16="http://schemas.microsoft.com/office/drawing/2014/main" id="{52F3AFD4-2455-086A-5520-A4984C26E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316" y="2230770"/>
            <a:ext cx="2892994" cy="1925156"/>
          </a:xfrm>
          <a:prstGeom prst="rect">
            <a:avLst/>
          </a:prstGeom>
          <a:noFill/>
          <a:ln>
            <a:solidFill>
              <a:schemeClr val="tx1"/>
            </a:solidFill>
            <a:extLst>
              <a:ext uri="{C807C97D-BFC1-408E-A445-0C87EB9F89A2}">
                <ask:lineSketchStyleProps xmlns:ask="http://schemas.microsoft.com/office/drawing/2018/sketchyshapes" sd="2805078884">
                  <a:custGeom>
                    <a:avLst/>
                    <a:gdLst>
                      <a:gd name="connsiteX0" fmla="*/ 0 w 2892994"/>
                      <a:gd name="connsiteY0" fmla="*/ 0 h 1925156"/>
                      <a:gd name="connsiteX1" fmla="*/ 578599 w 2892994"/>
                      <a:gd name="connsiteY1" fmla="*/ 0 h 1925156"/>
                      <a:gd name="connsiteX2" fmla="*/ 1070408 w 2892994"/>
                      <a:gd name="connsiteY2" fmla="*/ 0 h 1925156"/>
                      <a:gd name="connsiteX3" fmla="*/ 1677937 w 2892994"/>
                      <a:gd name="connsiteY3" fmla="*/ 0 h 1925156"/>
                      <a:gd name="connsiteX4" fmla="*/ 2285465 w 2892994"/>
                      <a:gd name="connsiteY4" fmla="*/ 0 h 1925156"/>
                      <a:gd name="connsiteX5" fmla="*/ 2892994 w 2892994"/>
                      <a:gd name="connsiteY5" fmla="*/ 0 h 1925156"/>
                      <a:gd name="connsiteX6" fmla="*/ 2892994 w 2892994"/>
                      <a:gd name="connsiteY6" fmla="*/ 641719 h 1925156"/>
                      <a:gd name="connsiteX7" fmla="*/ 2892994 w 2892994"/>
                      <a:gd name="connsiteY7" fmla="*/ 1302689 h 1925156"/>
                      <a:gd name="connsiteX8" fmla="*/ 2892994 w 2892994"/>
                      <a:gd name="connsiteY8" fmla="*/ 1925156 h 1925156"/>
                      <a:gd name="connsiteX9" fmla="*/ 2285465 w 2892994"/>
                      <a:gd name="connsiteY9" fmla="*/ 1925156 h 1925156"/>
                      <a:gd name="connsiteX10" fmla="*/ 1649007 w 2892994"/>
                      <a:gd name="connsiteY10" fmla="*/ 1925156 h 1925156"/>
                      <a:gd name="connsiteX11" fmla="*/ 1041478 w 2892994"/>
                      <a:gd name="connsiteY11" fmla="*/ 1925156 h 1925156"/>
                      <a:gd name="connsiteX12" fmla="*/ 0 w 2892994"/>
                      <a:gd name="connsiteY12" fmla="*/ 1925156 h 1925156"/>
                      <a:gd name="connsiteX13" fmla="*/ 0 w 2892994"/>
                      <a:gd name="connsiteY13" fmla="*/ 1302689 h 1925156"/>
                      <a:gd name="connsiteX14" fmla="*/ 0 w 2892994"/>
                      <a:gd name="connsiteY14" fmla="*/ 622467 h 1925156"/>
                      <a:gd name="connsiteX15" fmla="*/ 0 w 2892994"/>
                      <a:gd name="connsiteY15" fmla="*/ 0 h 192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2994" h="1925156" extrusionOk="0">
                        <a:moveTo>
                          <a:pt x="0" y="0"/>
                        </a:moveTo>
                        <a:cubicBezTo>
                          <a:pt x="241918" y="-22103"/>
                          <a:pt x="378359" y="-8491"/>
                          <a:pt x="578599" y="0"/>
                        </a:cubicBezTo>
                        <a:cubicBezTo>
                          <a:pt x="778839" y="8491"/>
                          <a:pt x="874346" y="18534"/>
                          <a:pt x="1070408" y="0"/>
                        </a:cubicBezTo>
                        <a:cubicBezTo>
                          <a:pt x="1266470" y="-18534"/>
                          <a:pt x="1451790" y="-27456"/>
                          <a:pt x="1677937" y="0"/>
                        </a:cubicBezTo>
                        <a:cubicBezTo>
                          <a:pt x="1904084" y="27456"/>
                          <a:pt x="2012499" y="338"/>
                          <a:pt x="2285465" y="0"/>
                        </a:cubicBezTo>
                        <a:cubicBezTo>
                          <a:pt x="2558431" y="-338"/>
                          <a:pt x="2710485" y="-22943"/>
                          <a:pt x="2892994" y="0"/>
                        </a:cubicBezTo>
                        <a:cubicBezTo>
                          <a:pt x="2870091" y="255096"/>
                          <a:pt x="2915200" y="328770"/>
                          <a:pt x="2892994" y="641719"/>
                        </a:cubicBezTo>
                        <a:cubicBezTo>
                          <a:pt x="2870788" y="954668"/>
                          <a:pt x="2899485" y="989250"/>
                          <a:pt x="2892994" y="1302689"/>
                        </a:cubicBezTo>
                        <a:cubicBezTo>
                          <a:pt x="2886504" y="1616128"/>
                          <a:pt x="2906452" y="1763504"/>
                          <a:pt x="2892994" y="1925156"/>
                        </a:cubicBezTo>
                        <a:cubicBezTo>
                          <a:pt x="2645225" y="1921043"/>
                          <a:pt x="2433853" y="1934076"/>
                          <a:pt x="2285465" y="1925156"/>
                        </a:cubicBezTo>
                        <a:cubicBezTo>
                          <a:pt x="2137077" y="1916236"/>
                          <a:pt x="1820177" y="1898021"/>
                          <a:pt x="1649007" y="1925156"/>
                        </a:cubicBezTo>
                        <a:cubicBezTo>
                          <a:pt x="1477837" y="1952291"/>
                          <a:pt x="1237630" y="1916351"/>
                          <a:pt x="1041478" y="1925156"/>
                        </a:cubicBezTo>
                        <a:cubicBezTo>
                          <a:pt x="845326" y="1933961"/>
                          <a:pt x="472493" y="1976365"/>
                          <a:pt x="0" y="1925156"/>
                        </a:cubicBezTo>
                        <a:cubicBezTo>
                          <a:pt x="-19037" y="1649333"/>
                          <a:pt x="20991" y="1566189"/>
                          <a:pt x="0" y="1302689"/>
                        </a:cubicBezTo>
                        <a:cubicBezTo>
                          <a:pt x="-20991" y="1039189"/>
                          <a:pt x="13468" y="958834"/>
                          <a:pt x="0" y="622467"/>
                        </a:cubicBezTo>
                        <a:cubicBezTo>
                          <a:pt x="-13468" y="286100"/>
                          <a:pt x="-12086" y="251043"/>
                          <a:pt x="0" y="0"/>
                        </a:cubicBezTo>
                        <a:close/>
                      </a:path>
                    </a:pathLst>
                  </a:cu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A658A91-0EB1-6538-EBD5-4C515A6FA065}"/>
              </a:ext>
            </a:extLst>
          </p:cNvPr>
          <p:cNvSpPr txBox="1"/>
          <p:nvPr/>
        </p:nvSpPr>
        <p:spPr>
          <a:xfrm>
            <a:off x="400654" y="699542"/>
            <a:ext cx="3919206" cy="2246769"/>
          </a:xfrm>
          <a:prstGeom prst="rect">
            <a:avLst/>
          </a:prstGeom>
          <a:ln>
            <a:extLst>
              <a:ext uri="{C807C97D-BFC1-408E-A445-0C87EB9F89A2}">
                <ask:lineSketchStyleProps xmlns:ask="http://schemas.microsoft.com/office/drawing/2018/sketchyshapes" sd="642848645">
                  <a:custGeom>
                    <a:avLst/>
                    <a:gdLst>
                      <a:gd name="connsiteX0" fmla="*/ 0 w 3919206"/>
                      <a:gd name="connsiteY0" fmla="*/ 0 h 2246769"/>
                      <a:gd name="connsiteX1" fmla="*/ 535625 w 3919206"/>
                      <a:gd name="connsiteY1" fmla="*/ 0 h 2246769"/>
                      <a:gd name="connsiteX2" fmla="*/ 1188826 w 3919206"/>
                      <a:gd name="connsiteY2" fmla="*/ 0 h 2246769"/>
                      <a:gd name="connsiteX3" fmla="*/ 1842027 w 3919206"/>
                      <a:gd name="connsiteY3" fmla="*/ 0 h 2246769"/>
                      <a:gd name="connsiteX4" fmla="*/ 2534420 w 3919206"/>
                      <a:gd name="connsiteY4" fmla="*/ 0 h 2246769"/>
                      <a:gd name="connsiteX5" fmla="*/ 3109237 w 3919206"/>
                      <a:gd name="connsiteY5" fmla="*/ 0 h 2246769"/>
                      <a:gd name="connsiteX6" fmla="*/ 3919206 w 3919206"/>
                      <a:gd name="connsiteY6" fmla="*/ 0 h 2246769"/>
                      <a:gd name="connsiteX7" fmla="*/ 3919206 w 3919206"/>
                      <a:gd name="connsiteY7" fmla="*/ 539225 h 2246769"/>
                      <a:gd name="connsiteX8" fmla="*/ 3919206 w 3919206"/>
                      <a:gd name="connsiteY8" fmla="*/ 1055981 h 2246769"/>
                      <a:gd name="connsiteX9" fmla="*/ 3919206 w 3919206"/>
                      <a:gd name="connsiteY9" fmla="*/ 1640141 h 2246769"/>
                      <a:gd name="connsiteX10" fmla="*/ 3919206 w 3919206"/>
                      <a:gd name="connsiteY10" fmla="*/ 2246769 h 2246769"/>
                      <a:gd name="connsiteX11" fmla="*/ 3305197 w 3919206"/>
                      <a:gd name="connsiteY11" fmla="*/ 2246769 h 2246769"/>
                      <a:gd name="connsiteX12" fmla="*/ 2730380 w 3919206"/>
                      <a:gd name="connsiteY12" fmla="*/ 2246769 h 2246769"/>
                      <a:gd name="connsiteX13" fmla="*/ 2155563 w 3919206"/>
                      <a:gd name="connsiteY13" fmla="*/ 2246769 h 2246769"/>
                      <a:gd name="connsiteX14" fmla="*/ 1463170 w 3919206"/>
                      <a:gd name="connsiteY14" fmla="*/ 2246769 h 2246769"/>
                      <a:gd name="connsiteX15" fmla="*/ 731585 w 3919206"/>
                      <a:gd name="connsiteY15" fmla="*/ 2246769 h 2246769"/>
                      <a:gd name="connsiteX16" fmla="*/ 0 w 3919206"/>
                      <a:gd name="connsiteY16" fmla="*/ 2246769 h 2246769"/>
                      <a:gd name="connsiteX17" fmla="*/ 0 w 3919206"/>
                      <a:gd name="connsiteY17" fmla="*/ 1640141 h 2246769"/>
                      <a:gd name="connsiteX18" fmla="*/ 0 w 3919206"/>
                      <a:gd name="connsiteY18" fmla="*/ 1078449 h 2246769"/>
                      <a:gd name="connsiteX19" fmla="*/ 0 w 3919206"/>
                      <a:gd name="connsiteY19" fmla="*/ 0 h 22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9206" h="2246769" fill="none" extrusionOk="0">
                        <a:moveTo>
                          <a:pt x="0" y="0"/>
                        </a:moveTo>
                        <a:cubicBezTo>
                          <a:pt x="200811" y="3332"/>
                          <a:pt x="278922" y="8950"/>
                          <a:pt x="535625" y="0"/>
                        </a:cubicBezTo>
                        <a:cubicBezTo>
                          <a:pt x="792328" y="-8950"/>
                          <a:pt x="1054598" y="24264"/>
                          <a:pt x="1188826" y="0"/>
                        </a:cubicBezTo>
                        <a:cubicBezTo>
                          <a:pt x="1323054" y="-24264"/>
                          <a:pt x="1520178" y="461"/>
                          <a:pt x="1842027" y="0"/>
                        </a:cubicBezTo>
                        <a:cubicBezTo>
                          <a:pt x="2163876" y="-461"/>
                          <a:pt x="2192228" y="1770"/>
                          <a:pt x="2534420" y="0"/>
                        </a:cubicBezTo>
                        <a:cubicBezTo>
                          <a:pt x="2876612" y="-1770"/>
                          <a:pt x="2881037" y="1719"/>
                          <a:pt x="3109237" y="0"/>
                        </a:cubicBezTo>
                        <a:cubicBezTo>
                          <a:pt x="3337437" y="-1719"/>
                          <a:pt x="3543732" y="-4421"/>
                          <a:pt x="3919206" y="0"/>
                        </a:cubicBezTo>
                        <a:cubicBezTo>
                          <a:pt x="3901055" y="151359"/>
                          <a:pt x="3943156" y="315194"/>
                          <a:pt x="3919206" y="539225"/>
                        </a:cubicBezTo>
                        <a:cubicBezTo>
                          <a:pt x="3895256" y="763257"/>
                          <a:pt x="3928736" y="934299"/>
                          <a:pt x="3919206" y="1055981"/>
                        </a:cubicBezTo>
                        <a:cubicBezTo>
                          <a:pt x="3909676" y="1177663"/>
                          <a:pt x="3934904" y="1414819"/>
                          <a:pt x="3919206" y="1640141"/>
                        </a:cubicBezTo>
                        <a:cubicBezTo>
                          <a:pt x="3903508" y="1865463"/>
                          <a:pt x="3895153" y="1945671"/>
                          <a:pt x="3919206" y="2246769"/>
                        </a:cubicBezTo>
                        <a:cubicBezTo>
                          <a:pt x="3640979" y="2250198"/>
                          <a:pt x="3599618" y="2228921"/>
                          <a:pt x="3305197" y="2246769"/>
                        </a:cubicBezTo>
                        <a:cubicBezTo>
                          <a:pt x="3010776" y="2264617"/>
                          <a:pt x="3017764" y="2251181"/>
                          <a:pt x="2730380" y="2246769"/>
                        </a:cubicBezTo>
                        <a:cubicBezTo>
                          <a:pt x="2442996" y="2242357"/>
                          <a:pt x="2438994" y="2240253"/>
                          <a:pt x="2155563" y="2246769"/>
                        </a:cubicBezTo>
                        <a:cubicBezTo>
                          <a:pt x="1872132" y="2253285"/>
                          <a:pt x="1714045" y="2222352"/>
                          <a:pt x="1463170" y="2246769"/>
                        </a:cubicBezTo>
                        <a:cubicBezTo>
                          <a:pt x="1212295" y="2271186"/>
                          <a:pt x="893443" y="2251807"/>
                          <a:pt x="731585" y="2246769"/>
                        </a:cubicBezTo>
                        <a:cubicBezTo>
                          <a:pt x="569727" y="2241731"/>
                          <a:pt x="361051" y="2266495"/>
                          <a:pt x="0" y="2246769"/>
                        </a:cubicBezTo>
                        <a:cubicBezTo>
                          <a:pt x="-8137" y="2082817"/>
                          <a:pt x="-18200" y="1900733"/>
                          <a:pt x="0" y="1640141"/>
                        </a:cubicBezTo>
                        <a:cubicBezTo>
                          <a:pt x="18200" y="1379549"/>
                          <a:pt x="25074" y="1302549"/>
                          <a:pt x="0" y="1078449"/>
                        </a:cubicBezTo>
                        <a:cubicBezTo>
                          <a:pt x="-25074" y="854349"/>
                          <a:pt x="-18063" y="451542"/>
                          <a:pt x="0" y="0"/>
                        </a:cubicBezTo>
                        <a:close/>
                      </a:path>
                      <a:path w="3919206" h="2246769" stroke="0" extrusionOk="0">
                        <a:moveTo>
                          <a:pt x="0" y="0"/>
                        </a:moveTo>
                        <a:cubicBezTo>
                          <a:pt x="123218" y="-6576"/>
                          <a:pt x="360274" y="17656"/>
                          <a:pt x="535625" y="0"/>
                        </a:cubicBezTo>
                        <a:cubicBezTo>
                          <a:pt x="710977" y="-17656"/>
                          <a:pt x="932380" y="22907"/>
                          <a:pt x="1110442" y="0"/>
                        </a:cubicBezTo>
                        <a:cubicBezTo>
                          <a:pt x="1288504" y="-22907"/>
                          <a:pt x="1544777" y="8789"/>
                          <a:pt x="1685259" y="0"/>
                        </a:cubicBezTo>
                        <a:cubicBezTo>
                          <a:pt x="1825741" y="-8789"/>
                          <a:pt x="2141685" y="18133"/>
                          <a:pt x="2260075" y="0"/>
                        </a:cubicBezTo>
                        <a:cubicBezTo>
                          <a:pt x="2378465" y="-18133"/>
                          <a:pt x="2644444" y="20376"/>
                          <a:pt x="2834892" y="0"/>
                        </a:cubicBezTo>
                        <a:cubicBezTo>
                          <a:pt x="3025340" y="-20376"/>
                          <a:pt x="3614772" y="-19816"/>
                          <a:pt x="3919206" y="0"/>
                        </a:cubicBezTo>
                        <a:cubicBezTo>
                          <a:pt x="3923159" y="143143"/>
                          <a:pt x="3940505" y="367311"/>
                          <a:pt x="3919206" y="494289"/>
                        </a:cubicBezTo>
                        <a:cubicBezTo>
                          <a:pt x="3897907" y="621267"/>
                          <a:pt x="3913476" y="881418"/>
                          <a:pt x="3919206" y="1033514"/>
                        </a:cubicBezTo>
                        <a:cubicBezTo>
                          <a:pt x="3924936" y="1185610"/>
                          <a:pt x="3896245" y="1445688"/>
                          <a:pt x="3919206" y="1572738"/>
                        </a:cubicBezTo>
                        <a:cubicBezTo>
                          <a:pt x="3942167" y="1699788"/>
                          <a:pt x="3952056" y="2087799"/>
                          <a:pt x="3919206" y="2246769"/>
                        </a:cubicBezTo>
                        <a:cubicBezTo>
                          <a:pt x="3728144" y="2270451"/>
                          <a:pt x="3513183" y="2267713"/>
                          <a:pt x="3226813" y="2246769"/>
                        </a:cubicBezTo>
                        <a:cubicBezTo>
                          <a:pt x="2940443" y="2225825"/>
                          <a:pt x="2707309" y="2266304"/>
                          <a:pt x="2573612" y="2246769"/>
                        </a:cubicBezTo>
                        <a:cubicBezTo>
                          <a:pt x="2439915" y="2227234"/>
                          <a:pt x="2150713" y="2234370"/>
                          <a:pt x="1959603" y="2246769"/>
                        </a:cubicBezTo>
                        <a:cubicBezTo>
                          <a:pt x="1768493" y="2259168"/>
                          <a:pt x="1564690" y="2234208"/>
                          <a:pt x="1345594" y="2246769"/>
                        </a:cubicBezTo>
                        <a:cubicBezTo>
                          <a:pt x="1126498" y="2259330"/>
                          <a:pt x="1044648" y="2224076"/>
                          <a:pt x="770777" y="2246769"/>
                        </a:cubicBezTo>
                        <a:cubicBezTo>
                          <a:pt x="496906" y="2269462"/>
                          <a:pt x="362359" y="2248965"/>
                          <a:pt x="0" y="2246769"/>
                        </a:cubicBezTo>
                        <a:cubicBezTo>
                          <a:pt x="12175" y="2003543"/>
                          <a:pt x="-20720" y="1885488"/>
                          <a:pt x="0" y="1730012"/>
                        </a:cubicBezTo>
                        <a:cubicBezTo>
                          <a:pt x="20720" y="1574536"/>
                          <a:pt x="24823" y="1315144"/>
                          <a:pt x="0" y="1145852"/>
                        </a:cubicBezTo>
                        <a:cubicBezTo>
                          <a:pt x="-24823" y="976560"/>
                          <a:pt x="-3832" y="823525"/>
                          <a:pt x="0" y="539225"/>
                        </a:cubicBezTo>
                        <a:cubicBezTo>
                          <a:pt x="3832" y="254925"/>
                          <a:pt x="6571" y="133966"/>
                          <a:pt x="0" y="0"/>
                        </a:cubicBezTo>
                        <a:close/>
                      </a:path>
                    </a:pathLst>
                  </a:custGeom>
                  <ask:type>
                    <ask:lineSketchFreehand/>
                  </ask:type>
                </ask:lineSketchStyleProps>
              </a:ext>
            </a:extLst>
          </a:ln>
        </p:spPr>
        <p:style>
          <a:lnRef idx="1">
            <a:schemeClr val="accent6"/>
          </a:lnRef>
          <a:fillRef idx="2">
            <a:schemeClr val="accent6"/>
          </a:fillRef>
          <a:effectRef idx="1">
            <a:schemeClr val="accent6"/>
          </a:effectRef>
          <a:fontRef idx="minor">
            <a:schemeClr val="dk1"/>
          </a:fontRef>
        </p:style>
        <p:txBody>
          <a:bodyPr wrap="square" lIns="0" tIns="0" rIns="0" bIns="0" rtlCol="0">
            <a:spAutoFit/>
          </a:bodyPr>
          <a:lstStyle/>
          <a:p>
            <a:endParaRPr kumimoji="1" lang="en-US" altLang="zh-CN" sz="1600" b="1" dirty="0">
              <a:latin typeface="微软雅黑" pitchFamily="34" charset="-122"/>
              <a:ea typeface="微软雅黑" pitchFamily="34" charset="-122"/>
            </a:endParaRPr>
          </a:p>
          <a:p>
            <a:pPr>
              <a:lnSpc>
                <a:spcPct val="150000"/>
              </a:lnSpc>
            </a:pPr>
            <a:r>
              <a:rPr kumimoji="1" lang="zh-CN" altLang="en-US" sz="1400" b="1" dirty="0">
                <a:latin typeface="微软雅黑" pitchFamily="34" charset="-122"/>
                <a:ea typeface="微软雅黑" pitchFamily="34" charset="-122"/>
              </a:rPr>
              <a:t>  </a:t>
            </a:r>
            <a:r>
              <a:rPr kumimoji="1" lang="zh-CN" altLang="en-US" sz="2000" b="1" dirty="0">
                <a:latin typeface="微软雅黑" pitchFamily="34" charset="-122"/>
                <a:ea typeface="微软雅黑" pitchFamily="34" charset="-122"/>
              </a:rPr>
              <a:t>元宇宙</a:t>
            </a:r>
            <a:r>
              <a:rPr kumimoji="1" lang="en-US" altLang="zh-CN" sz="2000" b="1" dirty="0">
                <a:latin typeface="微软雅黑" pitchFamily="34" charset="-122"/>
                <a:ea typeface="微软雅黑" pitchFamily="34" charset="-122"/>
              </a:rPr>
              <a:t>AIGC</a:t>
            </a:r>
            <a:r>
              <a:rPr kumimoji="1" lang="zh-CN" altLang="en-US" sz="2000" b="1" dirty="0">
                <a:latin typeface="微软雅黑" pitchFamily="34" charset="-122"/>
                <a:ea typeface="微软雅黑" pitchFamily="34" charset="-122"/>
              </a:rPr>
              <a:t>：内容生产工具</a:t>
            </a:r>
            <a:endParaRPr kumimoji="1" lang="en-US" altLang="zh-CN" sz="2000" b="1" dirty="0">
              <a:latin typeface="微软雅黑" pitchFamily="34" charset="-122"/>
              <a:ea typeface="微软雅黑" pitchFamily="34" charset="-122"/>
            </a:endParaRPr>
          </a:p>
          <a:p>
            <a:pPr>
              <a:lnSpc>
                <a:spcPct val="150000"/>
              </a:lnSpc>
            </a:pPr>
            <a:r>
              <a:rPr kumimoji="1" lang="zh-CN" altLang="en-US" sz="14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AIGC</a:t>
            </a:r>
            <a:r>
              <a:rPr kumimoji="1" lang="zh-CN" altLang="en-US" sz="1400" b="1" dirty="0">
                <a:latin typeface="微软雅黑" pitchFamily="34" charset="-122"/>
                <a:ea typeface="微软雅黑" pitchFamily="34" charset="-122"/>
              </a:rPr>
              <a:t>： 输入文本信息</a:t>
            </a:r>
            <a:endParaRPr kumimoji="1" lang="en-US" altLang="zh-CN" sz="1400" b="1" dirty="0">
              <a:latin typeface="微软雅黑" pitchFamily="34" charset="-122"/>
              <a:ea typeface="微软雅黑" pitchFamily="34" charset="-122"/>
            </a:endParaRPr>
          </a:p>
          <a:p>
            <a:pPr>
              <a:lnSpc>
                <a:spcPct val="150000"/>
              </a:lnSpc>
            </a:pPr>
            <a:r>
              <a:rPr kumimoji="1" lang="zh-CN" altLang="en-US" sz="1400" b="1" dirty="0">
                <a:latin typeface="微软雅黑" pitchFamily="34" charset="-122"/>
                <a:ea typeface="微软雅黑" pitchFamily="34" charset="-122"/>
              </a:rPr>
              <a:t>   </a:t>
            </a:r>
            <a:r>
              <a:rPr kumimoji="1" lang="en-US" altLang="zh-CN" sz="1400" b="1" dirty="0" err="1">
                <a:latin typeface="微软雅黑" pitchFamily="34" charset="-122"/>
                <a:ea typeface="微软雅黑" pitchFamily="34" charset="-122"/>
              </a:rPr>
              <a:t>ChatGPT</a:t>
            </a:r>
            <a:r>
              <a:rPr kumimoji="1" lang="zh-CN" altLang="en-US" sz="1400" b="1" dirty="0">
                <a:latin typeface="微软雅黑" pitchFamily="34" charset="-122"/>
                <a:ea typeface="微软雅黑" pitchFamily="34" charset="-122"/>
              </a:rPr>
              <a:t>：  输入文本信息问题</a:t>
            </a:r>
            <a:endParaRPr kumimoji="1" lang="en-US" altLang="zh-CN" sz="1400" b="1" dirty="0">
              <a:latin typeface="微软雅黑" pitchFamily="34" charset="-122"/>
              <a:ea typeface="微软雅黑" pitchFamily="34" charset="-122"/>
            </a:endParaRPr>
          </a:p>
          <a:p>
            <a:pPr>
              <a:lnSpc>
                <a:spcPct val="150000"/>
              </a:lnSpc>
            </a:pPr>
            <a:r>
              <a:rPr kumimoji="1" lang="zh-CN" altLang="en-US" sz="1400" b="1" dirty="0">
                <a:latin typeface="微软雅黑" pitchFamily="34" charset="-122"/>
                <a:ea typeface="微软雅黑" pitchFamily="34" charset="-122"/>
              </a:rPr>
              <a:t>    输出：图片与问题回答信息</a:t>
            </a:r>
            <a:r>
              <a:rPr kumimoji="1" lang="en-US" altLang="zh-CN" sz="1400" b="1" dirty="0">
                <a:latin typeface="微软雅黑" pitchFamily="34" charset="-122"/>
                <a:ea typeface="微软雅黑" pitchFamily="34" charset="-122"/>
              </a:rPr>
              <a:t>……</a:t>
            </a:r>
          </a:p>
          <a:p>
            <a:pPr>
              <a:lnSpc>
                <a:spcPct val="150000"/>
              </a:lnSpc>
            </a:pPr>
            <a:endParaRPr kumimoji="1" lang="en-US" altLang="zh-CN" sz="1400" b="1" dirty="0">
              <a:latin typeface="微软雅黑" pitchFamily="34" charset="-122"/>
              <a:ea typeface="微软雅黑" pitchFamily="34" charset="-122"/>
            </a:endParaRPr>
          </a:p>
          <a:p>
            <a:endParaRPr kumimoji="1" lang="zh-CN" altLang="en-US" sz="1600" b="1" dirty="0">
              <a:latin typeface="微软雅黑" pitchFamily="34" charset="-122"/>
              <a:ea typeface="微软雅黑" pitchFamily="34" charset="-122"/>
            </a:endParaRPr>
          </a:p>
        </p:txBody>
      </p:sp>
      <p:pic>
        <p:nvPicPr>
          <p:cNvPr id="1030" name="Picture 6" descr="由AI所產生內容的AIGC能加速推動元宇宙的發展嗎？ | T客邦">
            <a:extLst>
              <a:ext uri="{FF2B5EF4-FFF2-40B4-BE49-F238E27FC236}">
                <a16:creationId xmlns:a16="http://schemas.microsoft.com/office/drawing/2014/main" id="{3B5CC814-1518-AEA3-493C-8EA84DBCC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6836" y="2797415"/>
            <a:ext cx="4230328" cy="2219454"/>
          </a:xfrm>
          <a:prstGeom prst="rect">
            <a:avLst/>
          </a:prstGeom>
          <a:noFill/>
          <a:ln>
            <a:solidFill>
              <a:schemeClr val="tx1"/>
            </a:solidFill>
            <a:extLst>
              <a:ext uri="{C807C97D-BFC1-408E-A445-0C87EB9F89A2}">
                <ask:lineSketchStyleProps xmlns:ask="http://schemas.microsoft.com/office/drawing/2018/sketchyshapes">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7A3F39E-910A-2D5E-A94E-BBD0977CACCE}"/>
              </a:ext>
            </a:extLst>
          </p:cNvPr>
          <p:cNvSpPr txBox="1"/>
          <p:nvPr/>
        </p:nvSpPr>
        <p:spPr>
          <a:xfrm>
            <a:off x="430079" y="2387084"/>
            <a:ext cx="4602822" cy="369332"/>
          </a:xfrm>
          <a:prstGeom prst="rect">
            <a:avLst/>
          </a:prstGeom>
          <a:noFill/>
        </p:spPr>
        <p:txBody>
          <a:bodyPr wrap="square">
            <a:spAutoFit/>
          </a:bodyPr>
          <a:lstStyle/>
          <a:p>
            <a:r>
              <a:rPr lang="en-GB" altLang="zh-CN" b="1" i="0" dirty="0">
                <a:solidFill>
                  <a:srgbClr val="000000"/>
                </a:solidFill>
                <a:effectLst/>
                <a:latin typeface="Microsoft YaHei" panose="020B0503020204020204" pitchFamily="34" charset="-122"/>
                <a:ea typeface="Microsoft YaHei" panose="020B0503020204020204" pitchFamily="34" charset="-122"/>
              </a:rPr>
              <a:t>AIGC</a:t>
            </a:r>
            <a:r>
              <a:rPr lang="zh-CN" altLang="en-US" b="1" i="0" dirty="0">
                <a:solidFill>
                  <a:srgbClr val="000000"/>
                </a:solidFill>
                <a:effectLst/>
                <a:latin typeface="Microsoft YaHei" panose="020B0503020204020204" pitchFamily="34" charset="-122"/>
                <a:ea typeface="Microsoft YaHei" panose="020B0503020204020204" pitchFamily="34" charset="-122"/>
              </a:rPr>
              <a:t> ：</a:t>
            </a:r>
            <a:r>
              <a:rPr lang="en-GB" altLang="zh-CN" b="1" i="0" dirty="0">
                <a:solidFill>
                  <a:srgbClr val="000000"/>
                </a:solidFill>
                <a:effectLst/>
                <a:latin typeface="Microsoft YaHei" panose="020B0503020204020204" pitchFamily="34" charset="-122"/>
                <a:ea typeface="Microsoft YaHei" panose="020B0503020204020204" pitchFamily="34" charset="-122"/>
              </a:rPr>
              <a:t>Web3 </a:t>
            </a:r>
            <a:r>
              <a:rPr lang="zh-CN" altLang="en-US" b="1" i="0" dirty="0">
                <a:solidFill>
                  <a:srgbClr val="000000"/>
                </a:solidFill>
                <a:effectLst/>
                <a:latin typeface="Microsoft YaHei" panose="020B0503020204020204" pitchFamily="34" charset="-122"/>
                <a:ea typeface="Microsoft YaHei" panose="020B0503020204020204" pitchFamily="34" charset="-122"/>
              </a:rPr>
              <a:t>时代的生产力工具。</a:t>
            </a:r>
            <a:endParaRPr lang="zh-CN" altLang="en-US" b="1"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DC8EE00B-868E-56A5-E894-EC4CBA2357F2}"/>
              </a:ext>
            </a:extLst>
          </p:cNvPr>
          <p:cNvSpPr txBox="1"/>
          <p:nvPr/>
        </p:nvSpPr>
        <p:spPr>
          <a:xfrm>
            <a:off x="323528" y="3512956"/>
            <a:ext cx="4604994" cy="338554"/>
          </a:xfrm>
          <a:prstGeom prst="rect">
            <a:avLst/>
          </a:prstGeom>
          <a:ln>
            <a:extLst>
              <a:ext uri="{C807C97D-BFC1-408E-A445-0C87EB9F89A2}">
                <ask:lineSketchStyleProps xmlns:ask="http://schemas.microsoft.com/office/drawing/2018/sketchyshapes" sd="1049799907">
                  <a:custGeom>
                    <a:avLst/>
                    <a:gdLst>
                      <a:gd name="connsiteX0" fmla="*/ 0 w 4604994"/>
                      <a:gd name="connsiteY0" fmla="*/ 0 h 338554"/>
                      <a:gd name="connsiteX1" fmla="*/ 621674 w 4604994"/>
                      <a:gd name="connsiteY1" fmla="*/ 0 h 338554"/>
                      <a:gd name="connsiteX2" fmla="*/ 1105199 w 4604994"/>
                      <a:gd name="connsiteY2" fmla="*/ 0 h 338554"/>
                      <a:gd name="connsiteX3" fmla="*/ 1680823 w 4604994"/>
                      <a:gd name="connsiteY3" fmla="*/ 0 h 338554"/>
                      <a:gd name="connsiteX4" fmla="*/ 2118297 w 4604994"/>
                      <a:gd name="connsiteY4" fmla="*/ 0 h 338554"/>
                      <a:gd name="connsiteX5" fmla="*/ 2647872 w 4604994"/>
                      <a:gd name="connsiteY5" fmla="*/ 0 h 338554"/>
                      <a:gd name="connsiteX6" fmla="*/ 3131396 w 4604994"/>
                      <a:gd name="connsiteY6" fmla="*/ 0 h 338554"/>
                      <a:gd name="connsiteX7" fmla="*/ 3568870 w 4604994"/>
                      <a:gd name="connsiteY7" fmla="*/ 0 h 338554"/>
                      <a:gd name="connsiteX8" fmla="*/ 4604994 w 4604994"/>
                      <a:gd name="connsiteY8" fmla="*/ 0 h 338554"/>
                      <a:gd name="connsiteX9" fmla="*/ 4604994 w 4604994"/>
                      <a:gd name="connsiteY9" fmla="*/ 338554 h 338554"/>
                      <a:gd name="connsiteX10" fmla="*/ 4121470 w 4604994"/>
                      <a:gd name="connsiteY10" fmla="*/ 338554 h 338554"/>
                      <a:gd name="connsiteX11" fmla="*/ 3591895 w 4604994"/>
                      <a:gd name="connsiteY11" fmla="*/ 338554 h 338554"/>
                      <a:gd name="connsiteX12" fmla="*/ 3016271 w 4604994"/>
                      <a:gd name="connsiteY12" fmla="*/ 338554 h 338554"/>
                      <a:gd name="connsiteX13" fmla="*/ 2486697 w 4604994"/>
                      <a:gd name="connsiteY13" fmla="*/ 338554 h 338554"/>
                      <a:gd name="connsiteX14" fmla="*/ 1957122 w 4604994"/>
                      <a:gd name="connsiteY14" fmla="*/ 338554 h 338554"/>
                      <a:gd name="connsiteX15" fmla="*/ 1519648 w 4604994"/>
                      <a:gd name="connsiteY15" fmla="*/ 338554 h 338554"/>
                      <a:gd name="connsiteX16" fmla="*/ 851924 w 4604994"/>
                      <a:gd name="connsiteY16" fmla="*/ 338554 h 338554"/>
                      <a:gd name="connsiteX17" fmla="*/ 0 w 4604994"/>
                      <a:gd name="connsiteY17" fmla="*/ 338554 h 338554"/>
                      <a:gd name="connsiteX18" fmla="*/ 0 w 4604994"/>
                      <a:gd name="connsiteY18"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4994" h="338554" fill="none" extrusionOk="0">
                        <a:moveTo>
                          <a:pt x="0" y="0"/>
                        </a:moveTo>
                        <a:cubicBezTo>
                          <a:pt x="191711" y="-74222"/>
                          <a:pt x="338951" y="23710"/>
                          <a:pt x="621674" y="0"/>
                        </a:cubicBezTo>
                        <a:cubicBezTo>
                          <a:pt x="904397" y="-23710"/>
                          <a:pt x="904757" y="57578"/>
                          <a:pt x="1105199" y="0"/>
                        </a:cubicBezTo>
                        <a:cubicBezTo>
                          <a:pt x="1305641" y="-57578"/>
                          <a:pt x="1440663" y="47227"/>
                          <a:pt x="1680823" y="0"/>
                        </a:cubicBezTo>
                        <a:cubicBezTo>
                          <a:pt x="1920983" y="-47227"/>
                          <a:pt x="2000131" y="5182"/>
                          <a:pt x="2118297" y="0"/>
                        </a:cubicBezTo>
                        <a:cubicBezTo>
                          <a:pt x="2236463" y="-5182"/>
                          <a:pt x="2453414" y="33196"/>
                          <a:pt x="2647872" y="0"/>
                        </a:cubicBezTo>
                        <a:cubicBezTo>
                          <a:pt x="2842331" y="-33196"/>
                          <a:pt x="2943861" y="17150"/>
                          <a:pt x="3131396" y="0"/>
                        </a:cubicBezTo>
                        <a:cubicBezTo>
                          <a:pt x="3318931" y="-17150"/>
                          <a:pt x="3472194" y="2402"/>
                          <a:pt x="3568870" y="0"/>
                        </a:cubicBezTo>
                        <a:cubicBezTo>
                          <a:pt x="3665546" y="-2402"/>
                          <a:pt x="4315004" y="48023"/>
                          <a:pt x="4604994" y="0"/>
                        </a:cubicBezTo>
                        <a:cubicBezTo>
                          <a:pt x="4619940" y="73848"/>
                          <a:pt x="4600498" y="209611"/>
                          <a:pt x="4604994" y="338554"/>
                        </a:cubicBezTo>
                        <a:cubicBezTo>
                          <a:pt x="4373832" y="373863"/>
                          <a:pt x="4257009" y="296973"/>
                          <a:pt x="4121470" y="338554"/>
                        </a:cubicBezTo>
                        <a:cubicBezTo>
                          <a:pt x="3985931" y="380135"/>
                          <a:pt x="3819724" y="286866"/>
                          <a:pt x="3591895" y="338554"/>
                        </a:cubicBezTo>
                        <a:cubicBezTo>
                          <a:pt x="3364066" y="390242"/>
                          <a:pt x="3166337" y="336648"/>
                          <a:pt x="3016271" y="338554"/>
                        </a:cubicBezTo>
                        <a:cubicBezTo>
                          <a:pt x="2866205" y="340460"/>
                          <a:pt x="2606105" y="333686"/>
                          <a:pt x="2486697" y="338554"/>
                        </a:cubicBezTo>
                        <a:cubicBezTo>
                          <a:pt x="2367289" y="343422"/>
                          <a:pt x="2164564" y="320779"/>
                          <a:pt x="1957122" y="338554"/>
                        </a:cubicBezTo>
                        <a:cubicBezTo>
                          <a:pt x="1749681" y="356329"/>
                          <a:pt x="1628495" y="293931"/>
                          <a:pt x="1519648" y="338554"/>
                        </a:cubicBezTo>
                        <a:cubicBezTo>
                          <a:pt x="1410801" y="383177"/>
                          <a:pt x="1061152" y="304923"/>
                          <a:pt x="851924" y="338554"/>
                        </a:cubicBezTo>
                        <a:cubicBezTo>
                          <a:pt x="642696" y="372185"/>
                          <a:pt x="323371" y="334741"/>
                          <a:pt x="0" y="338554"/>
                        </a:cubicBezTo>
                        <a:cubicBezTo>
                          <a:pt x="-16202" y="214982"/>
                          <a:pt x="11999" y="158233"/>
                          <a:pt x="0" y="0"/>
                        </a:cubicBezTo>
                        <a:close/>
                      </a:path>
                      <a:path w="4604994" h="338554" stroke="0" extrusionOk="0">
                        <a:moveTo>
                          <a:pt x="0" y="0"/>
                        </a:moveTo>
                        <a:cubicBezTo>
                          <a:pt x="160034" y="-13162"/>
                          <a:pt x="367407" y="25194"/>
                          <a:pt x="483524" y="0"/>
                        </a:cubicBezTo>
                        <a:cubicBezTo>
                          <a:pt x="599641" y="-25194"/>
                          <a:pt x="834616" y="44396"/>
                          <a:pt x="1013099" y="0"/>
                        </a:cubicBezTo>
                        <a:cubicBezTo>
                          <a:pt x="1191583" y="-44396"/>
                          <a:pt x="1283170" y="7693"/>
                          <a:pt x="1542673" y="0"/>
                        </a:cubicBezTo>
                        <a:cubicBezTo>
                          <a:pt x="1802176" y="-7693"/>
                          <a:pt x="1868636" y="30451"/>
                          <a:pt x="2072247" y="0"/>
                        </a:cubicBezTo>
                        <a:cubicBezTo>
                          <a:pt x="2275858" y="-30451"/>
                          <a:pt x="2460310" y="1536"/>
                          <a:pt x="2693921" y="0"/>
                        </a:cubicBezTo>
                        <a:cubicBezTo>
                          <a:pt x="2927532" y="-1536"/>
                          <a:pt x="2971044" y="2207"/>
                          <a:pt x="3177446" y="0"/>
                        </a:cubicBezTo>
                        <a:cubicBezTo>
                          <a:pt x="3383849" y="-2207"/>
                          <a:pt x="3443661" y="30973"/>
                          <a:pt x="3707020" y="0"/>
                        </a:cubicBezTo>
                        <a:cubicBezTo>
                          <a:pt x="3970379" y="-30973"/>
                          <a:pt x="4173214" y="37233"/>
                          <a:pt x="4604994" y="0"/>
                        </a:cubicBezTo>
                        <a:cubicBezTo>
                          <a:pt x="4615380" y="148715"/>
                          <a:pt x="4583335" y="229913"/>
                          <a:pt x="4604994" y="338554"/>
                        </a:cubicBezTo>
                        <a:cubicBezTo>
                          <a:pt x="4419155" y="378004"/>
                          <a:pt x="4238532" y="329109"/>
                          <a:pt x="4075420" y="338554"/>
                        </a:cubicBezTo>
                        <a:cubicBezTo>
                          <a:pt x="3912308" y="347999"/>
                          <a:pt x="3810066" y="322457"/>
                          <a:pt x="3591895" y="338554"/>
                        </a:cubicBezTo>
                        <a:cubicBezTo>
                          <a:pt x="3373724" y="354651"/>
                          <a:pt x="3259840" y="327267"/>
                          <a:pt x="3154421" y="338554"/>
                        </a:cubicBezTo>
                        <a:cubicBezTo>
                          <a:pt x="3049002" y="349841"/>
                          <a:pt x="2902826" y="316526"/>
                          <a:pt x="2670897" y="338554"/>
                        </a:cubicBezTo>
                        <a:cubicBezTo>
                          <a:pt x="2438968" y="360582"/>
                          <a:pt x="2187091" y="322349"/>
                          <a:pt x="2049222" y="338554"/>
                        </a:cubicBezTo>
                        <a:cubicBezTo>
                          <a:pt x="1911354" y="354759"/>
                          <a:pt x="1789954" y="337323"/>
                          <a:pt x="1565698" y="338554"/>
                        </a:cubicBezTo>
                        <a:cubicBezTo>
                          <a:pt x="1341442" y="339785"/>
                          <a:pt x="1274862" y="336595"/>
                          <a:pt x="1036124" y="338554"/>
                        </a:cubicBezTo>
                        <a:cubicBezTo>
                          <a:pt x="797386" y="340513"/>
                          <a:pt x="745331" y="302104"/>
                          <a:pt x="598649" y="338554"/>
                        </a:cubicBezTo>
                        <a:cubicBezTo>
                          <a:pt x="451968" y="375004"/>
                          <a:pt x="281821" y="325795"/>
                          <a:pt x="0" y="338554"/>
                        </a:cubicBezTo>
                        <a:cubicBezTo>
                          <a:pt x="-21799" y="215875"/>
                          <a:pt x="30740" y="114282"/>
                          <a:pt x="0" y="0"/>
                        </a:cubicBezTo>
                        <a:close/>
                      </a:path>
                    </a:pathLst>
                  </a:cu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wrap="square">
            <a:spAutoFit/>
          </a:bodyPr>
          <a:lstStyle/>
          <a:p>
            <a:r>
              <a:rPr kumimoji="1" lang="zh-CN" altLang="en-US" sz="1600" b="1" dirty="0">
                <a:latin typeface="微软雅黑" pitchFamily="34" charset="-122"/>
                <a:ea typeface="微软雅黑" pitchFamily="34" charset="-122"/>
              </a:rPr>
              <a:t> 输入文本信息 </a:t>
            </a:r>
            <a:r>
              <a:rPr kumimoji="1" lang="en-US" altLang="zh-CN" sz="1600" b="1" dirty="0">
                <a:latin typeface="微软雅黑" pitchFamily="34" charset="-122"/>
                <a:ea typeface="微软雅黑" pitchFamily="34" charset="-122"/>
              </a:rPr>
              <a:t>-&gt;</a:t>
            </a:r>
            <a:r>
              <a:rPr kumimoji="1" lang="zh-CN" altLang="en-US" sz="1600" b="1" dirty="0">
                <a:latin typeface="微软雅黑" pitchFamily="34" charset="-122"/>
                <a:ea typeface="微软雅黑" pitchFamily="34" charset="-122"/>
              </a:rPr>
              <a:t> </a:t>
            </a:r>
            <a:r>
              <a:rPr kumimoji="1" lang="en-US" altLang="zh-CN" sz="1600" b="1" dirty="0">
                <a:latin typeface="微软雅黑" pitchFamily="34" charset="-122"/>
                <a:ea typeface="微软雅黑" pitchFamily="34" charset="-122"/>
              </a:rPr>
              <a:t>AI</a:t>
            </a:r>
            <a:r>
              <a:rPr kumimoji="1" lang="zh-CN" altLang="en-US" sz="1600" b="1" dirty="0">
                <a:latin typeface="微软雅黑" pitchFamily="34" charset="-122"/>
                <a:ea typeface="微软雅黑" pitchFamily="34" charset="-122"/>
              </a:rPr>
              <a:t>生产音乐、电影</a:t>
            </a:r>
            <a:r>
              <a:rPr kumimoji="1" lang="en-US" altLang="zh-CN" sz="1600" b="1" dirty="0">
                <a:latin typeface="微软雅黑" pitchFamily="34" charset="-122"/>
                <a:ea typeface="微软雅黑" pitchFamily="34" charset="-122"/>
              </a:rPr>
              <a:t>……</a:t>
            </a:r>
            <a:endParaRPr lang="zh-CN" altLang="en-US" sz="1600" dirty="0"/>
          </a:p>
        </p:txBody>
      </p:sp>
    </p:spTree>
    <p:extLst>
      <p:ext uri="{BB962C8B-B14F-4D97-AF65-F5344CB8AC3E}">
        <p14:creationId xmlns:p14="http://schemas.microsoft.com/office/powerpoint/2010/main" val="122584524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F6C155-43EE-BB42-9BA2-09006DA4405D}"/>
              </a:ext>
            </a:extLst>
          </p:cNvPr>
          <p:cNvSpPr>
            <a:spLocks noGrp="1"/>
          </p:cNvSpPr>
          <p:nvPr>
            <p:ph type="title"/>
          </p:nvPr>
        </p:nvSpPr>
        <p:spPr/>
        <p:txBody>
          <a:bodyPr/>
          <a:lstStyle/>
          <a:p>
            <a:r>
              <a:rPr kumimoji="1" lang="en-US" altLang="zh-CN" dirty="0"/>
              <a:t>xx</a:t>
            </a:r>
            <a:r>
              <a:rPr kumimoji="1" lang="zh-CN" altLang="en-US" dirty="0"/>
              <a:t> 城市</a:t>
            </a:r>
            <a:r>
              <a:rPr kumimoji="1" lang="en-US" altLang="zh-CN" dirty="0"/>
              <a:t>@Metaverse</a:t>
            </a:r>
            <a:r>
              <a:rPr kumimoji="1" lang="zh-CN" altLang="en-US" dirty="0"/>
              <a:t>文化创意元宇宙体验馆</a:t>
            </a:r>
          </a:p>
        </p:txBody>
      </p:sp>
      <p:pic>
        <p:nvPicPr>
          <p:cNvPr id="3" name="图片 2">
            <a:extLst>
              <a:ext uri="{FF2B5EF4-FFF2-40B4-BE49-F238E27FC236}">
                <a16:creationId xmlns:a16="http://schemas.microsoft.com/office/drawing/2014/main" id="{B57C60A9-FA46-0A4F-A271-B13A7B8A3687}"/>
              </a:ext>
            </a:extLst>
          </p:cNvPr>
          <p:cNvPicPr>
            <a:picLocks noChangeAspect="1"/>
          </p:cNvPicPr>
          <p:nvPr/>
        </p:nvPicPr>
        <p:blipFill>
          <a:blip r:embed="rId2"/>
          <a:stretch>
            <a:fillRect/>
          </a:stretch>
        </p:blipFill>
        <p:spPr>
          <a:xfrm>
            <a:off x="2883520" y="771550"/>
            <a:ext cx="2808312" cy="1872208"/>
          </a:xfrm>
          <a:prstGeom prst="rect">
            <a:avLst/>
          </a:prstGeom>
          <a:ln>
            <a:solidFill>
              <a:schemeClr val="tx1"/>
            </a:solidFill>
            <a:extLst>
              <a:ext uri="{C807C97D-BFC1-408E-A445-0C87EB9F89A2}">
                <ask:lineSketchStyleProps xmlns:ask="http://schemas.microsoft.com/office/drawing/2018/sketchyshapes">
                  <ask:type>
                    <ask:lineSketchScribble/>
                  </ask:type>
                </ask:lineSketchStyleProps>
              </a:ext>
            </a:extLst>
          </a:ln>
        </p:spPr>
      </p:pic>
      <p:pic>
        <p:nvPicPr>
          <p:cNvPr id="4" name="图片 3">
            <a:extLst>
              <a:ext uri="{FF2B5EF4-FFF2-40B4-BE49-F238E27FC236}">
                <a16:creationId xmlns:a16="http://schemas.microsoft.com/office/drawing/2014/main" id="{F6A910D6-A975-5149-842E-95024B6E7490}"/>
              </a:ext>
            </a:extLst>
          </p:cNvPr>
          <p:cNvPicPr>
            <a:picLocks noChangeAspect="1"/>
          </p:cNvPicPr>
          <p:nvPr/>
        </p:nvPicPr>
        <p:blipFill>
          <a:blip r:embed="rId3"/>
          <a:stretch>
            <a:fillRect/>
          </a:stretch>
        </p:blipFill>
        <p:spPr>
          <a:xfrm>
            <a:off x="323528" y="771550"/>
            <a:ext cx="2431959" cy="3240360"/>
          </a:xfrm>
          <a:prstGeom prst="rect">
            <a:avLst/>
          </a:prstGeom>
          <a:ln>
            <a:solidFill>
              <a:schemeClr val="tx1"/>
            </a:solidFill>
            <a:extLst>
              <a:ext uri="{C807C97D-BFC1-408E-A445-0C87EB9F89A2}">
                <ask:lineSketchStyleProps xmlns:ask="http://schemas.microsoft.com/office/drawing/2018/sketchyshapes">
                  <ask:type>
                    <ask:lineSketchScribble/>
                  </ask:type>
                </ask:lineSketchStyleProps>
              </a:ext>
            </a:extLst>
          </a:ln>
        </p:spPr>
      </p:pic>
      <p:pic>
        <p:nvPicPr>
          <p:cNvPr id="5" name="图片 4">
            <a:extLst>
              <a:ext uri="{FF2B5EF4-FFF2-40B4-BE49-F238E27FC236}">
                <a16:creationId xmlns:a16="http://schemas.microsoft.com/office/drawing/2014/main" id="{670659F2-DB8B-3849-89B7-C2E3B7DE8D11}"/>
              </a:ext>
            </a:extLst>
          </p:cNvPr>
          <p:cNvPicPr>
            <a:picLocks noChangeAspect="1"/>
          </p:cNvPicPr>
          <p:nvPr/>
        </p:nvPicPr>
        <p:blipFill>
          <a:blip r:embed="rId4"/>
          <a:stretch>
            <a:fillRect/>
          </a:stretch>
        </p:blipFill>
        <p:spPr>
          <a:xfrm>
            <a:off x="5783252" y="758984"/>
            <a:ext cx="3181236" cy="1884774"/>
          </a:xfrm>
          <a:prstGeom prst="rect">
            <a:avLst/>
          </a:prstGeom>
          <a:ln>
            <a:solidFill>
              <a:schemeClr val="tx1"/>
            </a:solidFill>
            <a:extLst>
              <a:ext uri="{C807C97D-BFC1-408E-A445-0C87EB9F89A2}">
                <ask:lineSketchStyleProps xmlns:ask="http://schemas.microsoft.com/office/drawing/2018/sketchyshapes" sd="2805078884">
                  <a:custGeom>
                    <a:avLst/>
                    <a:gdLst>
                      <a:gd name="connsiteX0" fmla="*/ 0 w 3181236"/>
                      <a:gd name="connsiteY0" fmla="*/ 0 h 1884774"/>
                      <a:gd name="connsiteX1" fmla="*/ 572622 w 3181236"/>
                      <a:gd name="connsiteY1" fmla="*/ 0 h 1884774"/>
                      <a:gd name="connsiteX2" fmla="*/ 1272494 w 3181236"/>
                      <a:gd name="connsiteY2" fmla="*/ 0 h 1884774"/>
                      <a:gd name="connsiteX3" fmla="*/ 1972366 w 3181236"/>
                      <a:gd name="connsiteY3" fmla="*/ 0 h 1884774"/>
                      <a:gd name="connsiteX4" fmla="*/ 2513176 w 3181236"/>
                      <a:gd name="connsiteY4" fmla="*/ 0 h 1884774"/>
                      <a:gd name="connsiteX5" fmla="*/ 3181236 w 3181236"/>
                      <a:gd name="connsiteY5" fmla="*/ 0 h 1884774"/>
                      <a:gd name="connsiteX6" fmla="*/ 3181236 w 3181236"/>
                      <a:gd name="connsiteY6" fmla="*/ 628258 h 1884774"/>
                      <a:gd name="connsiteX7" fmla="*/ 3181236 w 3181236"/>
                      <a:gd name="connsiteY7" fmla="*/ 1256516 h 1884774"/>
                      <a:gd name="connsiteX8" fmla="*/ 3181236 w 3181236"/>
                      <a:gd name="connsiteY8" fmla="*/ 1884774 h 1884774"/>
                      <a:gd name="connsiteX9" fmla="*/ 2608614 w 3181236"/>
                      <a:gd name="connsiteY9" fmla="*/ 1884774 h 1884774"/>
                      <a:gd name="connsiteX10" fmla="*/ 2004179 w 3181236"/>
                      <a:gd name="connsiteY10" fmla="*/ 1884774 h 1884774"/>
                      <a:gd name="connsiteX11" fmla="*/ 1431556 w 3181236"/>
                      <a:gd name="connsiteY11" fmla="*/ 1884774 h 1884774"/>
                      <a:gd name="connsiteX12" fmla="*/ 858934 w 3181236"/>
                      <a:gd name="connsiteY12" fmla="*/ 1884774 h 1884774"/>
                      <a:gd name="connsiteX13" fmla="*/ 0 w 3181236"/>
                      <a:gd name="connsiteY13" fmla="*/ 1884774 h 1884774"/>
                      <a:gd name="connsiteX14" fmla="*/ 0 w 3181236"/>
                      <a:gd name="connsiteY14" fmla="*/ 1218821 h 1884774"/>
                      <a:gd name="connsiteX15" fmla="*/ 0 w 3181236"/>
                      <a:gd name="connsiteY15" fmla="*/ 609410 h 1884774"/>
                      <a:gd name="connsiteX16" fmla="*/ 0 w 3181236"/>
                      <a:gd name="connsiteY16" fmla="*/ 0 h 188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236" h="1884774" fill="none" extrusionOk="0">
                        <a:moveTo>
                          <a:pt x="0" y="0"/>
                        </a:moveTo>
                        <a:cubicBezTo>
                          <a:pt x="171268" y="12844"/>
                          <a:pt x="349151" y="-12602"/>
                          <a:pt x="572622" y="0"/>
                        </a:cubicBezTo>
                        <a:cubicBezTo>
                          <a:pt x="796093" y="12602"/>
                          <a:pt x="1088309" y="33934"/>
                          <a:pt x="1272494" y="0"/>
                        </a:cubicBezTo>
                        <a:cubicBezTo>
                          <a:pt x="1456679" y="-33934"/>
                          <a:pt x="1786657" y="32332"/>
                          <a:pt x="1972366" y="0"/>
                        </a:cubicBezTo>
                        <a:cubicBezTo>
                          <a:pt x="2158075" y="-32332"/>
                          <a:pt x="2288071" y="-23240"/>
                          <a:pt x="2513176" y="0"/>
                        </a:cubicBezTo>
                        <a:cubicBezTo>
                          <a:pt x="2738281" y="23240"/>
                          <a:pt x="2977629" y="-3471"/>
                          <a:pt x="3181236" y="0"/>
                        </a:cubicBezTo>
                        <a:cubicBezTo>
                          <a:pt x="3188213" y="186819"/>
                          <a:pt x="3165325" y="460661"/>
                          <a:pt x="3181236" y="628258"/>
                        </a:cubicBezTo>
                        <a:cubicBezTo>
                          <a:pt x="3197147" y="795855"/>
                          <a:pt x="3176679" y="1119442"/>
                          <a:pt x="3181236" y="1256516"/>
                        </a:cubicBezTo>
                        <a:cubicBezTo>
                          <a:pt x="3185793" y="1393590"/>
                          <a:pt x="3201282" y="1697663"/>
                          <a:pt x="3181236" y="1884774"/>
                        </a:cubicBezTo>
                        <a:cubicBezTo>
                          <a:pt x="3026972" y="1874071"/>
                          <a:pt x="2880623" y="1874504"/>
                          <a:pt x="2608614" y="1884774"/>
                        </a:cubicBezTo>
                        <a:cubicBezTo>
                          <a:pt x="2336605" y="1895044"/>
                          <a:pt x="2165422" y="1900026"/>
                          <a:pt x="2004179" y="1884774"/>
                        </a:cubicBezTo>
                        <a:cubicBezTo>
                          <a:pt x="1842936" y="1869522"/>
                          <a:pt x="1622235" y="1897222"/>
                          <a:pt x="1431556" y="1884774"/>
                        </a:cubicBezTo>
                        <a:cubicBezTo>
                          <a:pt x="1240877" y="1872326"/>
                          <a:pt x="1113417" y="1870276"/>
                          <a:pt x="858934" y="1884774"/>
                        </a:cubicBezTo>
                        <a:cubicBezTo>
                          <a:pt x="604451" y="1899272"/>
                          <a:pt x="219010" y="1871818"/>
                          <a:pt x="0" y="1884774"/>
                        </a:cubicBezTo>
                        <a:cubicBezTo>
                          <a:pt x="15941" y="1621172"/>
                          <a:pt x="-15677" y="1543904"/>
                          <a:pt x="0" y="1218821"/>
                        </a:cubicBezTo>
                        <a:cubicBezTo>
                          <a:pt x="15677" y="893738"/>
                          <a:pt x="-15596" y="893448"/>
                          <a:pt x="0" y="609410"/>
                        </a:cubicBezTo>
                        <a:cubicBezTo>
                          <a:pt x="15596" y="325372"/>
                          <a:pt x="25994" y="181798"/>
                          <a:pt x="0" y="0"/>
                        </a:cubicBezTo>
                        <a:close/>
                      </a:path>
                      <a:path w="3181236" h="1884774" stroke="0" extrusionOk="0">
                        <a:moveTo>
                          <a:pt x="0" y="0"/>
                        </a:moveTo>
                        <a:cubicBezTo>
                          <a:pt x="290574" y="12149"/>
                          <a:pt x="405248" y="28996"/>
                          <a:pt x="636247" y="0"/>
                        </a:cubicBezTo>
                        <a:cubicBezTo>
                          <a:pt x="867246" y="-28996"/>
                          <a:pt x="1039221" y="23517"/>
                          <a:pt x="1177057" y="0"/>
                        </a:cubicBezTo>
                        <a:cubicBezTo>
                          <a:pt x="1314893" y="-23517"/>
                          <a:pt x="1663739" y="16113"/>
                          <a:pt x="1845117" y="0"/>
                        </a:cubicBezTo>
                        <a:cubicBezTo>
                          <a:pt x="2026495" y="-16113"/>
                          <a:pt x="2237768" y="10568"/>
                          <a:pt x="2513176" y="0"/>
                        </a:cubicBezTo>
                        <a:cubicBezTo>
                          <a:pt x="2788584" y="-10568"/>
                          <a:pt x="2888999" y="30850"/>
                          <a:pt x="3181236" y="0"/>
                        </a:cubicBezTo>
                        <a:cubicBezTo>
                          <a:pt x="3179059" y="231501"/>
                          <a:pt x="3163820" y="456874"/>
                          <a:pt x="3181236" y="628258"/>
                        </a:cubicBezTo>
                        <a:cubicBezTo>
                          <a:pt x="3198652" y="799642"/>
                          <a:pt x="3149609" y="1098763"/>
                          <a:pt x="3181236" y="1275364"/>
                        </a:cubicBezTo>
                        <a:cubicBezTo>
                          <a:pt x="3212863" y="1451965"/>
                          <a:pt x="3209841" y="1686004"/>
                          <a:pt x="3181236" y="1884774"/>
                        </a:cubicBezTo>
                        <a:cubicBezTo>
                          <a:pt x="3039300" y="1854260"/>
                          <a:pt x="2703282" y="1891975"/>
                          <a:pt x="2513176" y="1884774"/>
                        </a:cubicBezTo>
                        <a:cubicBezTo>
                          <a:pt x="2323070" y="1877573"/>
                          <a:pt x="2011993" y="1900078"/>
                          <a:pt x="1813305" y="1884774"/>
                        </a:cubicBezTo>
                        <a:cubicBezTo>
                          <a:pt x="1614617" y="1869470"/>
                          <a:pt x="1291077" y="1887496"/>
                          <a:pt x="1145245" y="1884774"/>
                        </a:cubicBezTo>
                        <a:cubicBezTo>
                          <a:pt x="999413" y="1882052"/>
                          <a:pt x="304661" y="1865869"/>
                          <a:pt x="0" y="1884774"/>
                        </a:cubicBezTo>
                        <a:cubicBezTo>
                          <a:pt x="-21566" y="1689731"/>
                          <a:pt x="-18945" y="1567850"/>
                          <a:pt x="0" y="1275364"/>
                        </a:cubicBezTo>
                        <a:cubicBezTo>
                          <a:pt x="18945" y="982878"/>
                          <a:pt x="-15560" y="887750"/>
                          <a:pt x="0" y="609410"/>
                        </a:cubicBezTo>
                        <a:cubicBezTo>
                          <a:pt x="15560" y="331070"/>
                          <a:pt x="22394" y="220666"/>
                          <a:pt x="0" y="0"/>
                        </a:cubicBezTo>
                        <a:close/>
                      </a:path>
                    </a:pathLst>
                  </a:custGeom>
                  <ask:type>
                    <ask:lineSketchFreehand/>
                  </ask:type>
                </ask:lineSketchStyleProps>
              </a:ext>
            </a:extLst>
          </a:ln>
        </p:spPr>
      </p:pic>
      <p:pic>
        <p:nvPicPr>
          <p:cNvPr id="6" name="图片 5">
            <a:extLst>
              <a:ext uri="{FF2B5EF4-FFF2-40B4-BE49-F238E27FC236}">
                <a16:creationId xmlns:a16="http://schemas.microsoft.com/office/drawing/2014/main" id="{4096A27F-FFCE-FF4D-A12B-2705F8452F02}"/>
              </a:ext>
            </a:extLst>
          </p:cNvPr>
          <p:cNvPicPr>
            <a:picLocks noChangeAspect="1"/>
          </p:cNvPicPr>
          <p:nvPr/>
        </p:nvPicPr>
        <p:blipFill>
          <a:blip r:embed="rId5"/>
          <a:stretch>
            <a:fillRect/>
          </a:stretch>
        </p:blipFill>
        <p:spPr>
          <a:xfrm>
            <a:off x="2843808" y="2757166"/>
            <a:ext cx="3276074" cy="2187161"/>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p:spPr>
      </p:pic>
      <p:pic>
        <p:nvPicPr>
          <p:cNvPr id="7" name="图片 6">
            <a:extLst>
              <a:ext uri="{FF2B5EF4-FFF2-40B4-BE49-F238E27FC236}">
                <a16:creationId xmlns:a16="http://schemas.microsoft.com/office/drawing/2014/main" id="{D93AE99B-3420-3C4B-824D-597CFF38478E}"/>
              </a:ext>
            </a:extLst>
          </p:cNvPr>
          <p:cNvPicPr>
            <a:picLocks noChangeAspect="1"/>
          </p:cNvPicPr>
          <p:nvPr/>
        </p:nvPicPr>
        <p:blipFill>
          <a:blip r:embed="rId6"/>
          <a:stretch>
            <a:fillRect/>
          </a:stretch>
        </p:blipFill>
        <p:spPr>
          <a:xfrm>
            <a:off x="5742809" y="2757166"/>
            <a:ext cx="3316519" cy="2214264"/>
          </a:xfrm>
          <a:prstGeom prst="rect">
            <a:avLst/>
          </a:prstGeom>
          <a:ln>
            <a:solidFill>
              <a:schemeClr val="tx1"/>
            </a:solidFill>
            <a:extLst>
              <a:ext uri="{C807C97D-BFC1-408E-A445-0C87EB9F89A2}">
                <ask:lineSketchStyleProps xmlns:ask="http://schemas.microsoft.com/office/drawing/2018/sketchyshapes" sd="1451731663">
                  <a:custGeom>
                    <a:avLst/>
                    <a:gdLst>
                      <a:gd name="connsiteX0" fmla="*/ 0 w 3316519"/>
                      <a:gd name="connsiteY0" fmla="*/ 0 h 2214264"/>
                      <a:gd name="connsiteX1" fmla="*/ 596973 w 3316519"/>
                      <a:gd name="connsiteY1" fmla="*/ 0 h 2214264"/>
                      <a:gd name="connsiteX2" fmla="*/ 1326608 w 3316519"/>
                      <a:gd name="connsiteY2" fmla="*/ 0 h 2214264"/>
                      <a:gd name="connsiteX3" fmla="*/ 1989911 w 3316519"/>
                      <a:gd name="connsiteY3" fmla="*/ 0 h 2214264"/>
                      <a:gd name="connsiteX4" fmla="*/ 2620050 w 3316519"/>
                      <a:gd name="connsiteY4" fmla="*/ 0 h 2214264"/>
                      <a:gd name="connsiteX5" fmla="*/ 3316519 w 3316519"/>
                      <a:gd name="connsiteY5" fmla="*/ 0 h 2214264"/>
                      <a:gd name="connsiteX6" fmla="*/ 3316519 w 3316519"/>
                      <a:gd name="connsiteY6" fmla="*/ 575709 h 2214264"/>
                      <a:gd name="connsiteX7" fmla="*/ 3316519 w 3316519"/>
                      <a:gd name="connsiteY7" fmla="*/ 1173560 h 2214264"/>
                      <a:gd name="connsiteX8" fmla="*/ 3316519 w 3316519"/>
                      <a:gd name="connsiteY8" fmla="*/ 1660698 h 2214264"/>
                      <a:gd name="connsiteX9" fmla="*/ 3316519 w 3316519"/>
                      <a:gd name="connsiteY9" fmla="*/ 2214264 h 2214264"/>
                      <a:gd name="connsiteX10" fmla="*/ 2653215 w 3316519"/>
                      <a:gd name="connsiteY10" fmla="*/ 2214264 h 2214264"/>
                      <a:gd name="connsiteX11" fmla="*/ 1989911 w 3316519"/>
                      <a:gd name="connsiteY11" fmla="*/ 2214264 h 2214264"/>
                      <a:gd name="connsiteX12" fmla="*/ 1426103 w 3316519"/>
                      <a:gd name="connsiteY12" fmla="*/ 2214264 h 2214264"/>
                      <a:gd name="connsiteX13" fmla="*/ 696469 w 3316519"/>
                      <a:gd name="connsiteY13" fmla="*/ 2214264 h 2214264"/>
                      <a:gd name="connsiteX14" fmla="*/ 0 w 3316519"/>
                      <a:gd name="connsiteY14" fmla="*/ 2214264 h 2214264"/>
                      <a:gd name="connsiteX15" fmla="*/ 0 w 3316519"/>
                      <a:gd name="connsiteY15" fmla="*/ 1616413 h 2214264"/>
                      <a:gd name="connsiteX16" fmla="*/ 0 w 3316519"/>
                      <a:gd name="connsiteY16" fmla="*/ 1084989 h 2214264"/>
                      <a:gd name="connsiteX17" fmla="*/ 0 w 3316519"/>
                      <a:gd name="connsiteY17" fmla="*/ 597851 h 2214264"/>
                      <a:gd name="connsiteX18" fmla="*/ 0 w 3316519"/>
                      <a:gd name="connsiteY18" fmla="*/ 0 h 2214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16519" h="2214264" fill="none" extrusionOk="0">
                        <a:moveTo>
                          <a:pt x="0" y="0"/>
                        </a:moveTo>
                        <a:cubicBezTo>
                          <a:pt x="295239" y="-6497"/>
                          <a:pt x="335031" y="-6963"/>
                          <a:pt x="596973" y="0"/>
                        </a:cubicBezTo>
                        <a:cubicBezTo>
                          <a:pt x="858915" y="6963"/>
                          <a:pt x="972448" y="6402"/>
                          <a:pt x="1326608" y="0"/>
                        </a:cubicBezTo>
                        <a:cubicBezTo>
                          <a:pt x="1680769" y="-6402"/>
                          <a:pt x="1794946" y="-5805"/>
                          <a:pt x="1989911" y="0"/>
                        </a:cubicBezTo>
                        <a:cubicBezTo>
                          <a:pt x="2184876" y="5805"/>
                          <a:pt x="2341626" y="-12223"/>
                          <a:pt x="2620050" y="0"/>
                        </a:cubicBezTo>
                        <a:cubicBezTo>
                          <a:pt x="2898474" y="12223"/>
                          <a:pt x="3156036" y="-15428"/>
                          <a:pt x="3316519" y="0"/>
                        </a:cubicBezTo>
                        <a:cubicBezTo>
                          <a:pt x="3288035" y="166814"/>
                          <a:pt x="3299598" y="346854"/>
                          <a:pt x="3316519" y="575709"/>
                        </a:cubicBezTo>
                        <a:cubicBezTo>
                          <a:pt x="3333440" y="804564"/>
                          <a:pt x="3341382" y="957811"/>
                          <a:pt x="3316519" y="1173560"/>
                        </a:cubicBezTo>
                        <a:cubicBezTo>
                          <a:pt x="3291656" y="1389309"/>
                          <a:pt x="3304057" y="1425013"/>
                          <a:pt x="3316519" y="1660698"/>
                        </a:cubicBezTo>
                        <a:cubicBezTo>
                          <a:pt x="3328981" y="1896383"/>
                          <a:pt x="3316864" y="1943163"/>
                          <a:pt x="3316519" y="2214264"/>
                        </a:cubicBezTo>
                        <a:cubicBezTo>
                          <a:pt x="3044266" y="2211466"/>
                          <a:pt x="2842755" y="2210156"/>
                          <a:pt x="2653215" y="2214264"/>
                        </a:cubicBezTo>
                        <a:cubicBezTo>
                          <a:pt x="2463675" y="2218372"/>
                          <a:pt x="2124596" y="2187190"/>
                          <a:pt x="1989911" y="2214264"/>
                        </a:cubicBezTo>
                        <a:cubicBezTo>
                          <a:pt x="1855226" y="2241338"/>
                          <a:pt x="1633295" y="2194097"/>
                          <a:pt x="1426103" y="2214264"/>
                        </a:cubicBezTo>
                        <a:cubicBezTo>
                          <a:pt x="1218911" y="2234431"/>
                          <a:pt x="1007286" y="2236997"/>
                          <a:pt x="696469" y="2214264"/>
                        </a:cubicBezTo>
                        <a:cubicBezTo>
                          <a:pt x="385652" y="2191531"/>
                          <a:pt x="331423" y="2208245"/>
                          <a:pt x="0" y="2214264"/>
                        </a:cubicBezTo>
                        <a:cubicBezTo>
                          <a:pt x="-25378" y="2069367"/>
                          <a:pt x="19891" y="1862806"/>
                          <a:pt x="0" y="1616413"/>
                        </a:cubicBezTo>
                        <a:cubicBezTo>
                          <a:pt x="-19891" y="1370020"/>
                          <a:pt x="-16392" y="1323790"/>
                          <a:pt x="0" y="1084989"/>
                        </a:cubicBezTo>
                        <a:cubicBezTo>
                          <a:pt x="16392" y="846188"/>
                          <a:pt x="5692" y="718449"/>
                          <a:pt x="0" y="597851"/>
                        </a:cubicBezTo>
                        <a:cubicBezTo>
                          <a:pt x="-5692" y="477253"/>
                          <a:pt x="10662" y="205930"/>
                          <a:pt x="0" y="0"/>
                        </a:cubicBezTo>
                        <a:close/>
                      </a:path>
                      <a:path w="3316519" h="2214264" stroke="0" extrusionOk="0">
                        <a:moveTo>
                          <a:pt x="0" y="0"/>
                        </a:moveTo>
                        <a:cubicBezTo>
                          <a:pt x="224637" y="4898"/>
                          <a:pt x="357117" y="7818"/>
                          <a:pt x="563808" y="0"/>
                        </a:cubicBezTo>
                        <a:cubicBezTo>
                          <a:pt x="770499" y="-7818"/>
                          <a:pt x="1045296" y="15123"/>
                          <a:pt x="1193947" y="0"/>
                        </a:cubicBezTo>
                        <a:cubicBezTo>
                          <a:pt x="1342598" y="-15123"/>
                          <a:pt x="1605424" y="-15665"/>
                          <a:pt x="1824085" y="0"/>
                        </a:cubicBezTo>
                        <a:cubicBezTo>
                          <a:pt x="2042746" y="15665"/>
                          <a:pt x="2302886" y="-10912"/>
                          <a:pt x="2520554" y="0"/>
                        </a:cubicBezTo>
                        <a:cubicBezTo>
                          <a:pt x="2738222" y="10912"/>
                          <a:pt x="3055217" y="15424"/>
                          <a:pt x="3316519" y="0"/>
                        </a:cubicBezTo>
                        <a:cubicBezTo>
                          <a:pt x="3297510" y="213426"/>
                          <a:pt x="3304498" y="321534"/>
                          <a:pt x="3316519" y="575709"/>
                        </a:cubicBezTo>
                        <a:cubicBezTo>
                          <a:pt x="3328540" y="829884"/>
                          <a:pt x="3291401" y="906422"/>
                          <a:pt x="3316519" y="1084989"/>
                        </a:cubicBezTo>
                        <a:cubicBezTo>
                          <a:pt x="3341637" y="1263556"/>
                          <a:pt x="3307001" y="1495763"/>
                          <a:pt x="3316519" y="1616413"/>
                        </a:cubicBezTo>
                        <a:cubicBezTo>
                          <a:pt x="3326037" y="1737063"/>
                          <a:pt x="3322708" y="1941649"/>
                          <a:pt x="3316519" y="2214264"/>
                        </a:cubicBezTo>
                        <a:cubicBezTo>
                          <a:pt x="3162750" y="2189817"/>
                          <a:pt x="3018165" y="2193771"/>
                          <a:pt x="2752711" y="2214264"/>
                        </a:cubicBezTo>
                        <a:cubicBezTo>
                          <a:pt x="2487257" y="2234757"/>
                          <a:pt x="2329447" y="2240568"/>
                          <a:pt x="2155737" y="2214264"/>
                        </a:cubicBezTo>
                        <a:cubicBezTo>
                          <a:pt x="1982027" y="2187960"/>
                          <a:pt x="1600513" y="2232378"/>
                          <a:pt x="1426103" y="2214264"/>
                        </a:cubicBezTo>
                        <a:cubicBezTo>
                          <a:pt x="1251693" y="2196150"/>
                          <a:pt x="976188" y="2192697"/>
                          <a:pt x="862295" y="2214264"/>
                        </a:cubicBezTo>
                        <a:cubicBezTo>
                          <a:pt x="748402" y="2235831"/>
                          <a:pt x="410659" y="2241745"/>
                          <a:pt x="0" y="2214264"/>
                        </a:cubicBezTo>
                        <a:cubicBezTo>
                          <a:pt x="-2336" y="2021209"/>
                          <a:pt x="-2743" y="1829802"/>
                          <a:pt x="0" y="1727126"/>
                        </a:cubicBezTo>
                        <a:cubicBezTo>
                          <a:pt x="2743" y="1624450"/>
                          <a:pt x="-22316" y="1406369"/>
                          <a:pt x="0" y="1217845"/>
                        </a:cubicBezTo>
                        <a:cubicBezTo>
                          <a:pt x="22316" y="1029321"/>
                          <a:pt x="-23572" y="881397"/>
                          <a:pt x="0" y="664279"/>
                        </a:cubicBezTo>
                        <a:cubicBezTo>
                          <a:pt x="23572" y="447161"/>
                          <a:pt x="22518" y="134467"/>
                          <a:pt x="0" y="0"/>
                        </a:cubicBezTo>
                        <a:close/>
                      </a:path>
                    </a:pathLst>
                  </a:custGeom>
                  <ask:type>
                    <ask:lineSketchFreehand/>
                  </ask:type>
                </ask:lineSketchStyleProps>
              </a:ext>
            </a:extLst>
          </a:ln>
        </p:spPr>
      </p:pic>
      <p:pic>
        <p:nvPicPr>
          <p:cNvPr id="8" name="图片 7">
            <a:extLst>
              <a:ext uri="{FF2B5EF4-FFF2-40B4-BE49-F238E27FC236}">
                <a16:creationId xmlns:a16="http://schemas.microsoft.com/office/drawing/2014/main" id="{CA35BD00-EDD6-8C44-998F-CF03E7F007DE}"/>
              </a:ext>
            </a:extLst>
          </p:cNvPr>
          <p:cNvPicPr>
            <a:picLocks noChangeAspect="1"/>
          </p:cNvPicPr>
          <p:nvPr/>
        </p:nvPicPr>
        <p:blipFill>
          <a:blip r:embed="rId7"/>
          <a:stretch>
            <a:fillRect/>
          </a:stretch>
        </p:blipFill>
        <p:spPr>
          <a:xfrm>
            <a:off x="462786" y="3610876"/>
            <a:ext cx="2592288" cy="1446859"/>
          </a:xfrm>
          <a:prstGeom prst="rect">
            <a:avLst/>
          </a:prstGeom>
          <a:ln>
            <a:solidFill>
              <a:schemeClr val="tx1"/>
            </a:solidFill>
            <a:extLst>
              <a:ext uri="{C807C97D-BFC1-408E-A445-0C87EB9F89A2}">
                <ask:lineSketchStyleProps xmlns:ask="http://schemas.microsoft.com/office/drawing/2018/sketchyshapes">
                  <ask:type>
                    <ask:lineSketchScribble/>
                  </ask:type>
                </ask:lineSketchStyleProps>
              </a:ext>
            </a:extLst>
          </a:ln>
        </p:spPr>
      </p:pic>
    </p:spTree>
    <p:extLst>
      <p:ext uri="{BB962C8B-B14F-4D97-AF65-F5344CB8AC3E}">
        <p14:creationId xmlns:p14="http://schemas.microsoft.com/office/powerpoint/2010/main" val="295434158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498A66-3B03-9049-BD6E-DC1DD1A5F076}"/>
              </a:ext>
            </a:extLst>
          </p:cNvPr>
          <p:cNvPicPr>
            <a:picLocks noChangeAspect="1"/>
          </p:cNvPicPr>
          <p:nvPr/>
        </p:nvPicPr>
        <p:blipFill>
          <a:blip r:embed="rId2"/>
          <a:stretch>
            <a:fillRect/>
          </a:stretch>
        </p:blipFill>
        <p:spPr>
          <a:xfrm>
            <a:off x="7142108" y="2396843"/>
            <a:ext cx="1896377" cy="2335147"/>
          </a:xfrm>
          <a:prstGeom prst="rect">
            <a:avLst/>
          </a:prstGeom>
          <a:effectLst>
            <a:outerShdw blurRad="50800" dist="38100" dir="2700000" algn="tl" rotWithShape="0">
              <a:prstClr val="black">
                <a:alpha val="40000"/>
              </a:prstClr>
            </a:outerShdw>
          </a:effectLst>
        </p:spPr>
      </p:pic>
      <p:sp>
        <p:nvSpPr>
          <p:cNvPr id="2" name="标题 1">
            <a:extLst>
              <a:ext uri="{FF2B5EF4-FFF2-40B4-BE49-F238E27FC236}">
                <a16:creationId xmlns:a16="http://schemas.microsoft.com/office/drawing/2014/main" id="{E28181A4-F932-104D-AE28-1C982D2E8131}"/>
              </a:ext>
            </a:extLst>
          </p:cNvPr>
          <p:cNvSpPr>
            <a:spLocks noGrp="1"/>
          </p:cNvSpPr>
          <p:nvPr>
            <p:ph type="title"/>
          </p:nvPr>
        </p:nvSpPr>
        <p:spPr/>
        <p:txBody>
          <a:bodyPr/>
          <a:lstStyle/>
          <a:p>
            <a:r>
              <a:rPr kumimoji="1" lang="en-US" altLang="zh-CN" dirty="0"/>
              <a:t>Metaverse</a:t>
            </a:r>
            <a:r>
              <a:rPr kumimoji="1" lang="zh-CN" altLang="en-US" dirty="0"/>
              <a:t>元宇宙</a:t>
            </a:r>
            <a:r>
              <a:rPr kumimoji="1" lang="en-US" altLang="zh-CN" dirty="0"/>
              <a:t>@</a:t>
            </a:r>
            <a:r>
              <a:rPr kumimoji="1" lang="zh-CN" altLang="en-US" dirty="0"/>
              <a:t>阿凡达</a:t>
            </a:r>
          </a:p>
        </p:txBody>
      </p:sp>
      <p:pic>
        <p:nvPicPr>
          <p:cNvPr id="16" name="图片 15">
            <a:extLst>
              <a:ext uri="{FF2B5EF4-FFF2-40B4-BE49-F238E27FC236}">
                <a16:creationId xmlns:a16="http://schemas.microsoft.com/office/drawing/2014/main" id="{2EE2C58A-E197-3845-BD15-175F9BE4F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42" y="4099840"/>
            <a:ext cx="944662" cy="944662"/>
          </a:xfrm>
          <a:prstGeom prst="rect">
            <a:avLst/>
          </a:prstGeom>
          <a:effectLst>
            <a:outerShdw blurRad="50800" dist="38100" dir="2700000" algn="tl" rotWithShape="0">
              <a:prstClr val="black">
                <a:alpha val="40000"/>
              </a:prstClr>
            </a:outerShdw>
          </a:effectLst>
        </p:spPr>
      </p:pic>
      <p:sp>
        <p:nvSpPr>
          <p:cNvPr id="11" name="矩形 10">
            <a:extLst>
              <a:ext uri="{FF2B5EF4-FFF2-40B4-BE49-F238E27FC236}">
                <a16:creationId xmlns:a16="http://schemas.microsoft.com/office/drawing/2014/main" id="{6CC6D57F-18D3-B642-825A-1BB1BCEB723D}"/>
              </a:ext>
            </a:extLst>
          </p:cNvPr>
          <p:cNvSpPr/>
          <p:nvPr/>
        </p:nvSpPr>
        <p:spPr>
          <a:xfrm>
            <a:off x="247436" y="1408470"/>
            <a:ext cx="3456384" cy="1831014"/>
          </a:xfrm>
          <a:prstGeom prst="rect">
            <a:avLst/>
          </a:prstGeom>
        </p:spPr>
        <p:txBody>
          <a:bodyPr wrap="square">
            <a:spAutoFit/>
          </a:bodyPr>
          <a:lstStyle/>
          <a:p>
            <a:pPr marL="285750" indent="-285750">
              <a:lnSpc>
                <a:spcPts val="2260"/>
              </a:lnSpc>
              <a:buFont typeface="Wingdings" pitchFamily="2" charset="2"/>
              <a:buChar char="n"/>
            </a:pP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元宇宙门票 </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Avatar</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 阿凡达</a:t>
            </a:r>
            <a:endPar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a:lnSpc>
                <a:spcPts val="2260"/>
              </a:lnSpc>
            </a:pP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     如何迈向新世界的万里长征第一步</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marL="285750" indent="-285750">
              <a:lnSpc>
                <a:spcPts val="2260"/>
              </a:lnSpc>
              <a:buFont typeface="Wingdings" pitchFamily="2" charset="2"/>
              <a:buChar char="n"/>
            </a:pP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NFT</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数字资产铸造</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&amp;</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收藏</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marL="285750" indent="-285750">
              <a:lnSpc>
                <a:spcPts val="2260"/>
              </a:lnSpc>
              <a:buFont typeface="Wingdings" pitchFamily="2" charset="2"/>
              <a:buChar char="n"/>
            </a:pP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元宇宙区块链</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ID</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身份</a:t>
            </a:r>
            <a:endPar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260"/>
              </a:lnSpc>
              <a:buFont typeface="Wingdings" pitchFamily="2" charset="2"/>
              <a:buChar char="n"/>
            </a:pP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元宇宙</a:t>
            </a: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AI</a:t>
            </a:r>
            <a:r>
              <a:rPr lang="zh-CN" altLang="en-US" sz="1400" kern="100" dirty="0">
                <a:latin typeface="Microsoft YaHei" panose="020B0503020204020204" pitchFamily="34" charset="-122"/>
                <a:ea typeface="Microsoft YaHei" panose="020B0503020204020204" pitchFamily="34" charset="-122"/>
                <a:cs typeface="Times New Roman" panose="02020603050405020304" pitchFamily="18" charset="0"/>
              </a:rPr>
              <a:t>人工智能数字人</a:t>
            </a:r>
            <a:endPar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ts val="2260"/>
              </a:lnSpc>
              <a:buFont typeface="Wingdings" pitchFamily="2" charset="2"/>
              <a:buChar char="n"/>
            </a:pPr>
            <a:r>
              <a:rPr lang="en-US" altLang="zh-CN" sz="1400" kern="100" dirty="0">
                <a:latin typeface="Microsoft YaHei" panose="020B0503020204020204" pitchFamily="34" charset="-122"/>
                <a:ea typeface="Microsoft YaHei" panose="020B0503020204020204" pitchFamily="34" charset="-122"/>
                <a:cs typeface="Times New Roman" panose="02020603050405020304" pitchFamily="18" charset="0"/>
              </a:rPr>
              <a:t>……</a:t>
            </a:r>
          </a:p>
        </p:txBody>
      </p:sp>
      <p:pic>
        <p:nvPicPr>
          <p:cNvPr id="10" name="图片 9">
            <a:extLst>
              <a:ext uri="{FF2B5EF4-FFF2-40B4-BE49-F238E27FC236}">
                <a16:creationId xmlns:a16="http://schemas.microsoft.com/office/drawing/2014/main" id="{6CDC6EE2-989C-A944-B869-196C39B2C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1075" y="2266116"/>
            <a:ext cx="1797100" cy="1797100"/>
          </a:xfrm>
          <a:prstGeom prst="rect">
            <a:avLst/>
          </a:prstGeom>
          <a:effectLst>
            <a:outerShdw blurRad="50800" dist="38100" dir="2700000" algn="tl" rotWithShape="0">
              <a:prstClr val="black">
                <a:alpha val="40000"/>
              </a:prstClr>
            </a:outerShdw>
          </a:effectLst>
        </p:spPr>
      </p:pic>
      <p:pic>
        <p:nvPicPr>
          <p:cNvPr id="13" name="图片 12">
            <a:extLst>
              <a:ext uri="{FF2B5EF4-FFF2-40B4-BE49-F238E27FC236}">
                <a16:creationId xmlns:a16="http://schemas.microsoft.com/office/drawing/2014/main" id="{1520824E-AA70-6B48-ACAE-8948A2BB7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716" y="744820"/>
            <a:ext cx="1391003" cy="1391003"/>
          </a:xfrm>
          <a:prstGeom prst="rect">
            <a:avLst/>
          </a:prstGeom>
          <a:effectLst>
            <a:outerShdw blurRad="50800" dist="38100" dir="2700000" algn="tl" rotWithShape="0">
              <a:prstClr val="black">
                <a:alpha val="40000"/>
              </a:prstClr>
            </a:outerShdw>
          </a:effectLst>
        </p:spPr>
      </p:pic>
      <p:sp>
        <p:nvSpPr>
          <p:cNvPr id="17" name="矩形 16">
            <a:extLst>
              <a:ext uri="{FF2B5EF4-FFF2-40B4-BE49-F238E27FC236}">
                <a16:creationId xmlns:a16="http://schemas.microsoft.com/office/drawing/2014/main" id="{FA2AD473-D8A1-0C42-86A1-3E80E0EDAE17}"/>
              </a:ext>
            </a:extLst>
          </p:cNvPr>
          <p:cNvSpPr/>
          <p:nvPr/>
        </p:nvSpPr>
        <p:spPr>
          <a:xfrm>
            <a:off x="279729" y="927913"/>
            <a:ext cx="4256293" cy="369332"/>
          </a:xfrm>
          <a:prstGeom prst="rect">
            <a:avLst/>
          </a:prstGeom>
          <a:ln>
            <a:extLst>
              <a:ext uri="{C807C97D-BFC1-408E-A445-0C87EB9F89A2}">
                <ask:lineSketchStyleProps xmlns:ask="http://schemas.microsoft.com/office/drawing/2018/sketchyshapes" sd="2863741219">
                  <a:custGeom>
                    <a:avLst/>
                    <a:gdLst>
                      <a:gd name="connsiteX0" fmla="*/ 0 w 4256293"/>
                      <a:gd name="connsiteY0" fmla="*/ 0 h 369332"/>
                      <a:gd name="connsiteX1" fmla="*/ 693168 w 4256293"/>
                      <a:gd name="connsiteY1" fmla="*/ 0 h 369332"/>
                      <a:gd name="connsiteX2" fmla="*/ 1216084 w 4256293"/>
                      <a:gd name="connsiteY2" fmla="*/ 0 h 369332"/>
                      <a:gd name="connsiteX3" fmla="*/ 1866689 w 4256293"/>
                      <a:gd name="connsiteY3" fmla="*/ 0 h 369332"/>
                      <a:gd name="connsiteX4" fmla="*/ 2432167 w 4256293"/>
                      <a:gd name="connsiteY4" fmla="*/ 0 h 369332"/>
                      <a:gd name="connsiteX5" fmla="*/ 3125335 w 4256293"/>
                      <a:gd name="connsiteY5" fmla="*/ 0 h 369332"/>
                      <a:gd name="connsiteX6" fmla="*/ 3648251 w 4256293"/>
                      <a:gd name="connsiteY6" fmla="*/ 0 h 369332"/>
                      <a:gd name="connsiteX7" fmla="*/ 4256293 w 4256293"/>
                      <a:gd name="connsiteY7" fmla="*/ 0 h 369332"/>
                      <a:gd name="connsiteX8" fmla="*/ 4256293 w 4256293"/>
                      <a:gd name="connsiteY8" fmla="*/ 369332 h 369332"/>
                      <a:gd name="connsiteX9" fmla="*/ 3648251 w 4256293"/>
                      <a:gd name="connsiteY9" fmla="*/ 369332 h 369332"/>
                      <a:gd name="connsiteX10" fmla="*/ 3040209 w 4256293"/>
                      <a:gd name="connsiteY10" fmla="*/ 369332 h 369332"/>
                      <a:gd name="connsiteX11" fmla="*/ 2474730 w 4256293"/>
                      <a:gd name="connsiteY11" fmla="*/ 369332 h 369332"/>
                      <a:gd name="connsiteX12" fmla="*/ 1994377 w 4256293"/>
                      <a:gd name="connsiteY12" fmla="*/ 369332 h 369332"/>
                      <a:gd name="connsiteX13" fmla="*/ 1471461 w 4256293"/>
                      <a:gd name="connsiteY13" fmla="*/ 369332 h 369332"/>
                      <a:gd name="connsiteX14" fmla="*/ 863419 w 4256293"/>
                      <a:gd name="connsiteY14" fmla="*/ 369332 h 369332"/>
                      <a:gd name="connsiteX15" fmla="*/ 0 w 4256293"/>
                      <a:gd name="connsiteY15" fmla="*/ 369332 h 369332"/>
                      <a:gd name="connsiteX16" fmla="*/ 0 w 4256293"/>
                      <a:gd name="connsiteY16"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56293" h="369332" fill="none" extrusionOk="0">
                        <a:moveTo>
                          <a:pt x="0" y="0"/>
                        </a:moveTo>
                        <a:cubicBezTo>
                          <a:pt x="210820" y="-14987"/>
                          <a:pt x="432832" y="17748"/>
                          <a:pt x="693168" y="0"/>
                        </a:cubicBezTo>
                        <a:cubicBezTo>
                          <a:pt x="953504" y="-17748"/>
                          <a:pt x="957423" y="21437"/>
                          <a:pt x="1216084" y="0"/>
                        </a:cubicBezTo>
                        <a:cubicBezTo>
                          <a:pt x="1474745" y="-21437"/>
                          <a:pt x="1727550" y="9063"/>
                          <a:pt x="1866689" y="0"/>
                        </a:cubicBezTo>
                        <a:cubicBezTo>
                          <a:pt x="2005828" y="-9063"/>
                          <a:pt x="2164039" y="2702"/>
                          <a:pt x="2432167" y="0"/>
                        </a:cubicBezTo>
                        <a:cubicBezTo>
                          <a:pt x="2700295" y="-2702"/>
                          <a:pt x="2790319" y="-28985"/>
                          <a:pt x="3125335" y="0"/>
                        </a:cubicBezTo>
                        <a:cubicBezTo>
                          <a:pt x="3460351" y="28985"/>
                          <a:pt x="3531022" y="-25780"/>
                          <a:pt x="3648251" y="0"/>
                        </a:cubicBezTo>
                        <a:cubicBezTo>
                          <a:pt x="3765480" y="25780"/>
                          <a:pt x="4047268" y="19384"/>
                          <a:pt x="4256293" y="0"/>
                        </a:cubicBezTo>
                        <a:cubicBezTo>
                          <a:pt x="4249717" y="136375"/>
                          <a:pt x="4249005" y="256541"/>
                          <a:pt x="4256293" y="369332"/>
                        </a:cubicBezTo>
                        <a:cubicBezTo>
                          <a:pt x="3977690" y="361561"/>
                          <a:pt x="3881708" y="372262"/>
                          <a:pt x="3648251" y="369332"/>
                        </a:cubicBezTo>
                        <a:cubicBezTo>
                          <a:pt x="3414794" y="366402"/>
                          <a:pt x="3218469" y="354007"/>
                          <a:pt x="3040209" y="369332"/>
                        </a:cubicBezTo>
                        <a:cubicBezTo>
                          <a:pt x="2861949" y="384657"/>
                          <a:pt x="2690996" y="361460"/>
                          <a:pt x="2474730" y="369332"/>
                        </a:cubicBezTo>
                        <a:cubicBezTo>
                          <a:pt x="2258464" y="377204"/>
                          <a:pt x="2184775" y="369296"/>
                          <a:pt x="1994377" y="369332"/>
                        </a:cubicBezTo>
                        <a:cubicBezTo>
                          <a:pt x="1803979" y="369368"/>
                          <a:pt x="1593354" y="377584"/>
                          <a:pt x="1471461" y="369332"/>
                        </a:cubicBezTo>
                        <a:cubicBezTo>
                          <a:pt x="1349568" y="361080"/>
                          <a:pt x="1008723" y="375343"/>
                          <a:pt x="863419" y="369332"/>
                        </a:cubicBezTo>
                        <a:cubicBezTo>
                          <a:pt x="718115" y="363321"/>
                          <a:pt x="238224" y="388011"/>
                          <a:pt x="0" y="369332"/>
                        </a:cubicBezTo>
                        <a:cubicBezTo>
                          <a:pt x="-18159" y="263574"/>
                          <a:pt x="15635" y="98381"/>
                          <a:pt x="0" y="0"/>
                        </a:cubicBezTo>
                        <a:close/>
                      </a:path>
                      <a:path w="4256293" h="369332" stroke="0" extrusionOk="0">
                        <a:moveTo>
                          <a:pt x="0" y="0"/>
                        </a:moveTo>
                        <a:cubicBezTo>
                          <a:pt x="237387" y="6480"/>
                          <a:pt x="263226" y="13215"/>
                          <a:pt x="522916" y="0"/>
                        </a:cubicBezTo>
                        <a:cubicBezTo>
                          <a:pt x="782606" y="-13215"/>
                          <a:pt x="933019" y="32790"/>
                          <a:pt x="1216084" y="0"/>
                        </a:cubicBezTo>
                        <a:cubicBezTo>
                          <a:pt x="1499149" y="-32790"/>
                          <a:pt x="1580872" y="-11690"/>
                          <a:pt x="1696437" y="0"/>
                        </a:cubicBezTo>
                        <a:cubicBezTo>
                          <a:pt x="1812002" y="11690"/>
                          <a:pt x="2060007" y="-12273"/>
                          <a:pt x="2176790" y="0"/>
                        </a:cubicBezTo>
                        <a:cubicBezTo>
                          <a:pt x="2293573" y="12273"/>
                          <a:pt x="2581546" y="-14645"/>
                          <a:pt x="2784832" y="0"/>
                        </a:cubicBezTo>
                        <a:cubicBezTo>
                          <a:pt x="2988118" y="14645"/>
                          <a:pt x="3102703" y="-27772"/>
                          <a:pt x="3350311" y="0"/>
                        </a:cubicBezTo>
                        <a:cubicBezTo>
                          <a:pt x="3597919" y="27772"/>
                          <a:pt x="3901521" y="728"/>
                          <a:pt x="4256293" y="0"/>
                        </a:cubicBezTo>
                        <a:cubicBezTo>
                          <a:pt x="4245185" y="182764"/>
                          <a:pt x="4257915" y="292705"/>
                          <a:pt x="4256293" y="369332"/>
                        </a:cubicBezTo>
                        <a:cubicBezTo>
                          <a:pt x="3983467" y="346264"/>
                          <a:pt x="3731936" y="349925"/>
                          <a:pt x="3563125" y="369332"/>
                        </a:cubicBezTo>
                        <a:cubicBezTo>
                          <a:pt x="3394314" y="388739"/>
                          <a:pt x="3029688" y="386338"/>
                          <a:pt x="2869958" y="369332"/>
                        </a:cubicBezTo>
                        <a:cubicBezTo>
                          <a:pt x="2710228" y="352326"/>
                          <a:pt x="2493569" y="370147"/>
                          <a:pt x="2304479" y="369332"/>
                        </a:cubicBezTo>
                        <a:cubicBezTo>
                          <a:pt x="2115389" y="368517"/>
                          <a:pt x="1939545" y="381789"/>
                          <a:pt x="1739000" y="369332"/>
                        </a:cubicBezTo>
                        <a:cubicBezTo>
                          <a:pt x="1538455" y="356875"/>
                          <a:pt x="1448696" y="355520"/>
                          <a:pt x="1216084" y="369332"/>
                        </a:cubicBezTo>
                        <a:cubicBezTo>
                          <a:pt x="983472" y="383144"/>
                          <a:pt x="818399" y="380847"/>
                          <a:pt x="650605" y="369332"/>
                        </a:cubicBezTo>
                        <a:cubicBezTo>
                          <a:pt x="482811" y="357817"/>
                          <a:pt x="153895" y="375727"/>
                          <a:pt x="0" y="369332"/>
                        </a:cubicBezTo>
                        <a:cubicBezTo>
                          <a:pt x="11398" y="218416"/>
                          <a:pt x="-16912" y="80283"/>
                          <a:pt x="0" y="0"/>
                        </a:cubicBezTo>
                        <a:close/>
                      </a:path>
                    </a:pathLst>
                  </a:cu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none">
            <a:spAutoFit/>
          </a:bodyPr>
          <a:lstStyle/>
          <a:p>
            <a:r>
              <a:rPr lang="zh-CN" altLang="en-US" b="1" kern="100" dirty="0">
                <a:latin typeface="Microsoft YaHei" panose="020B0503020204020204" pitchFamily="34" charset="-122"/>
                <a:ea typeface="Microsoft YaHei" panose="020B0503020204020204" pitchFamily="34" charset="-122"/>
                <a:cs typeface="Times New Roman" panose="02020603050405020304" pitchFamily="18" charset="0"/>
              </a:rPr>
              <a:t> 元宇宙文化创意：第一张门票在哪里？ </a:t>
            </a:r>
            <a:endParaRPr lang="zh-CN" altLang="en-US" dirty="0"/>
          </a:p>
        </p:txBody>
      </p:sp>
      <p:pic>
        <p:nvPicPr>
          <p:cNvPr id="19" name="图片 18">
            <a:extLst>
              <a:ext uri="{FF2B5EF4-FFF2-40B4-BE49-F238E27FC236}">
                <a16:creationId xmlns:a16="http://schemas.microsoft.com/office/drawing/2014/main" id="{281C7AC5-E8E7-224A-967B-B3B15A8CAE2F}"/>
              </a:ext>
            </a:extLst>
          </p:cNvPr>
          <p:cNvPicPr>
            <a:picLocks noChangeAspect="1"/>
          </p:cNvPicPr>
          <p:nvPr/>
        </p:nvPicPr>
        <p:blipFill>
          <a:blip r:embed="rId6"/>
          <a:stretch>
            <a:fillRect/>
          </a:stretch>
        </p:blipFill>
        <p:spPr>
          <a:xfrm>
            <a:off x="187668" y="4160767"/>
            <a:ext cx="2853181" cy="878641"/>
          </a:xfrm>
          <a:prstGeom prst="rect">
            <a:avLst/>
          </a:prstGeom>
        </p:spPr>
      </p:pic>
      <p:pic>
        <p:nvPicPr>
          <p:cNvPr id="20" name="图片 19">
            <a:extLst>
              <a:ext uri="{FF2B5EF4-FFF2-40B4-BE49-F238E27FC236}">
                <a16:creationId xmlns:a16="http://schemas.microsoft.com/office/drawing/2014/main" id="{1ED7C907-03EF-CA42-B027-48FE01121762}"/>
              </a:ext>
            </a:extLst>
          </p:cNvPr>
          <p:cNvPicPr>
            <a:picLocks noChangeAspect="1"/>
          </p:cNvPicPr>
          <p:nvPr/>
        </p:nvPicPr>
        <p:blipFill>
          <a:blip r:embed="rId7"/>
          <a:stretch>
            <a:fillRect/>
          </a:stretch>
        </p:blipFill>
        <p:spPr>
          <a:xfrm>
            <a:off x="3099036" y="4183175"/>
            <a:ext cx="1488453" cy="856234"/>
          </a:xfrm>
          <a:prstGeom prst="rect">
            <a:avLst/>
          </a:prstGeom>
        </p:spPr>
      </p:pic>
      <p:sp>
        <p:nvSpPr>
          <p:cNvPr id="24" name="圆角矩形标注 23">
            <a:extLst>
              <a:ext uri="{FF2B5EF4-FFF2-40B4-BE49-F238E27FC236}">
                <a16:creationId xmlns:a16="http://schemas.microsoft.com/office/drawing/2014/main" id="{24B3B5B8-77DD-8C42-B36F-C9480CDF3994}"/>
              </a:ext>
            </a:extLst>
          </p:cNvPr>
          <p:cNvSpPr/>
          <p:nvPr/>
        </p:nvSpPr>
        <p:spPr>
          <a:xfrm>
            <a:off x="2890230" y="3007677"/>
            <a:ext cx="1760804" cy="997751"/>
          </a:xfrm>
          <a:prstGeom prst="wedgeRoundRectCallou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a:latin typeface="Microsoft YaHei" panose="020B0503020204020204" pitchFamily="34" charset="-122"/>
                <a:ea typeface="Microsoft YaHei" panose="020B0503020204020204" pitchFamily="34" charset="-122"/>
              </a:rPr>
              <a:t>元宇宙</a:t>
            </a:r>
            <a:r>
              <a:rPr kumimoji="1" lang="en-US" altLang="zh-CN" dirty="0">
                <a:latin typeface="Microsoft YaHei" panose="020B0503020204020204" pitchFamily="34" charset="-122"/>
                <a:ea typeface="Microsoft YaHei" panose="020B0503020204020204" pitchFamily="34" charset="-122"/>
              </a:rPr>
              <a:t>@</a:t>
            </a:r>
            <a:r>
              <a:rPr kumimoji="1" lang="zh-CN" altLang="en-US" dirty="0">
                <a:latin typeface="Microsoft YaHei" panose="020B0503020204020204" pitchFamily="34" charset="-122"/>
                <a:ea typeface="Microsoft YaHei" panose="020B0503020204020204" pitchFamily="34" charset="-122"/>
              </a:rPr>
              <a:t>入口</a:t>
            </a:r>
            <a:endParaRPr kumimoji="1" lang="en-US" altLang="zh-CN" dirty="0">
              <a:latin typeface="Microsoft YaHei" panose="020B0503020204020204" pitchFamily="34" charset="-122"/>
              <a:ea typeface="Microsoft YaHei" panose="020B0503020204020204" pitchFamily="34" charset="-122"/>
            </a:endParaRPr>
          </a:p>
          <a:p>
            <a:pPr algn="ctr"/>
            <a:r>
              <a:rPr kumimoji="1" lang="zh-CN" altLang="en-US" dirty="0">
                <a:latin typeface="Microsoft YaHei" panose="020B0503020204020204" pitchFamily="34" charset="-122"/>
                <a:ea typeface="Microsoft YaHei" panose="020B0503020204020204" pitchFamily="34" charset="-122"/>
              </a:rPr>
              <a:t>在哪里？</a:t>
            </a:r>
          </a:p>
        </p:txBody>
      </p:sp>
      <p:sp>
        <p:nvSpPr>
          <p:cNvPr id="25" name="云形 24">
            <a:extLst>
              <a:ext uri="{FF2B5EF4-FFF2-40B4-BE49-F238E27FC236}">
                <a16:creationId xmlns:a16="http://schemas.microsoft.com/office/drawing/2014/main" id="{268206FD-8713-F34F-8F35-9FD6F75BB0CD}"/>
              </a:ext>
            </a:extLst>
          </p:cNvPr>
          <p:cNvSpPr/>
          <p:nvPr/>
        </p:nvSpPr>
        <p:spPr>
          <a:xfrm>
            <a:off x="727154" y="3102032"/>
            <a:ext cx="1874513" cy="997808"/>
          </a:xfrm>
          <a:prstGeom prst="cloud">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err="1"/>
              <a:t>MetaMask</a:t>
            </a:r>
            <a:r>
              <a:rPr kumimoji="1" lang="en-US" altLang="zh-CN" dirty="0"/>
              <a:t>……</a:t>
            </a:r>
            <a:endParaRPr kumimoji="1" lang="zh-CN" altLang="en-US" dirty="0"/>
          </a:p>
        </p:txBody>
      </p:sp>
      <p:pic>
        <p:nvPicPr>
          <p:cNvPr id="8" name="图片 7">
            <a:extLst>
              <a:ext uri="{FF2B5EF4-FFF2-40B4-BE49-F238E27FC236}">
                <a16:creationId xmlns:a16="http://schemas.microsoft.com/office/drawing/2014/main" id="{6C9229EE-016D-3F4C-A72C-06E1DD7986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5695" y="592360"/>
            <a:ext cx="1792790" cy="1792790"/>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6CB2FD17-A4FA-EA44-9212-F78716338C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4548" y="659108"/>
            <a:ext cx="1716435" cy="1716435"/>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06887552-A4CF-0943-880E-0821A3A374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4237" y="2107322"/>
            <a:ext cx="1511347" cy="1511347"/>
          </a:xfrm>
          <a:prstGeom prst="rect">
            <a:avLst/>
          </a:prstGeom>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2855DBDE-EDE4-9447-B544-B5881DC089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0047" y="3564416"/>
            <a:ext cx="1511348" cy="15113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97559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250" fill="hold"/>
                                        <p:tgtEl>
                                          <p:spTgt spid="24"/>
                                        </p:tgtEl>
                                        <p:attrNameLst>
                                          <p:attrName>ppt_w</p:attrName>
                                        </p:attrNameLst>
                                      </p:cBhvr>
                                      <p:tavLst>
                                        <p:tav tm="0">
                                          <p:val>
                                            <p:fltVal val="0"/>
                                          </p:val>
                                        </p:tav>
                                        <p:tav tm="100000">
                                          <p:val>
                                            <p:strVal val="#ppt_w"/>
                                          </p:val>
                                        </p:tav>
                                      </p:tavLst>
                                    </p:anim>
                                    <p:anim calcmode="lin" valueType="num">
                                      <p:cBhvr>
                                        <p:cTn id="8" dur="1250" fill="hold"/>
                                        <p:tgtEl>
                                          <p:spTgt spid="24"/>
                                        </p:tgtEl>
                                        <p:attrNameLst>
                                          <p:attrName>ppt_h</p:attrName>
                                        </p:attrNameLst>
                                      </p:cBhvr>
                                      <p:tavLst>
                                        <p:tav tm="0">
                                          <p:val>
                                            <p:fltVal val="0"/>
                                          </p:val>
                                        </p:tav>
                                        <p:tav tm="100000">
                                          <p:val>
                                            <p:strVal val="#ppt_h"/>
                                          </p:val>
                                        </p:tav>
                                      </p:tavLst>
                                    </p:anim>
                                    <p:anim calcmode="lin" valueType="num">
                                      <p:cBhvr>
                                        <p:cTn id="9" dur="1250" fill="hold"/>
                                        <p:tgtEl>
                                          <p:spTgt spid="24"/>
                                        </p:tgtEl>
                                        <p:attrNameLst>
                                          <p:attrName>ppt_x</p:attrName>
                                        </p:attrNameLst>
                                      </p:cBhvr>
                                      <p:tavLst>
                                        <p:tav tm="0" fmla="#ppt_x+(cos(-2*pi*(1-$))*-#ppt_x-sin(-2*pi*(1-$))*(1-#ppt_y))*(1-$)">
                                          <p:val>
                                            <p:fltVal val="0"/>
                                          </p:val>
                                        </p:tav>
                                        <p:tav tm="100000">
                                          <p:val>
                                            <p:fltVal val="1"/>
                                          </p:val>
                                        </p:tav>
                                      </p:tavLst>
                                    </p:anim>
                                    <p:anim calcmode="lin" valueType="num">
                                      <p:cBhvr>
                                        <p:cTn id="10" dur="1250" fill="hold"/>
                                        <p:tgtEl>
                                          <p:spTgt spid="2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9585F-2CAA-C83D-AA48-B87E2F2E6037}"/>
              </a:ext>
            </a:extLst>
          </p:cNvPr>
          <p:cNvSpPr>
            <a:spLocks noGrp="1"/>
          </p:cNvSpPr>
          <p:nvPr>
            <p:ph type="title"/>
          </p:nvPr>
        </p:nvSpPr>
        <p:spPr/>
        <p:txBody>
          <a:bodyPr/>
          <a:lstStyle/>
          <a:p>
            <a:r>
              <a:rPr kumimoji="1" lang="zh-CN" altLang="en-US" b="1" dirty="0"/>
              <a:t>同济大学元宇宙</a:t>
            </a:r>
            <a:r>
              <a:rPr kumimoji="1" lang="en-US" altLang="zh-CN" b="1" dirty="0"/>
              <a:t>Web3</a:t>
            </a:r>
            <a:r>
              <a:rPr kumimoji="1" lang="zh-CN" altLang="en-US" b="1" dirty="0"/>
              <a:t>实验室</a:t>
            </a:r>
          </a:p>
        </p:txBody>
      </p:sp>
      <p:pic>
        <p:nvPicPr>
          <p:cNvPr id="4" name="图片 3">
            <a:extLst>
              <a:ext uri="{FF2B5EF4-FFF2-40B4-BE49-F238E27FC236}">
                <a16:creationId xmlns:a16="http://schemas.microsoft.com/office/drawing/2014/main" id="{189DFF0B-CC34-9C4E-DA59-354855C86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5" y="699542"/>
            <a:ext cx="8925210" cy="3528392"/>
          </a:xfrm>
          <a:prstGeom prst="rect">
            <a:avLst/>
          </a:prstGeom>
        </p:spPr>
      </p:pic>
      <p:sp>
        <p:nvSpPr>
          <p:cNvPr id="6" name="文本框 5">
            <a:extLst>
              <a:ext uri="{FF2B5EF4-FFF2-40B4-BE49-F238E27FC236}">
                <a16:creationId xmlns:a16="http://schemas.microsoft.com/office/drawing/2014/main" id="{9E3B1E23-D1D9-71B2-E465-18E60F7B8217}"/>
              </a:ext>
            </a:extLst>
          </p:cNvPr>
          <p:cNvSpPr txBox="1"/>
          <p:nvPr/>
        </p:nvSpPr>
        <p:spPr>
          <a:xfrm>
            <a:off x="251520" y="4299942"/>
            <a:ext cx="4605688" cy="707886"/>
          </a:xfrm>
          <a:prstGeom prst="rect">
            <a:avLst/>
          </a:prstGeom>
          <a:ln>
            <a:extLst>
              <a:ext uri="{C807C97D-BFC1-408E-A445-0C87EB9F89A2}">
                <ask:lineSketchStyleProps xmlns:ask="http://schemas.microsoft.com/office/drawing/2018/sketchyshapes" sd="2727557108">
                  <a:custGeom>
                    <a:avLst/>
                    <a:gdLst>
                      <a:gd name="connsiteX0" fmla="*/ 0 w 4605688"/>
                      <a:gd name="connsiteY0" fmla="*/ 0 h 707886"/>
                      <a:gd name="connsiteX1" fmla="*/ 519785 w 4605688"/>
                      <a:gd name="connsiteY1" fmla="*/ 0 h 707886"/>
                      <a:gd name="connsiteX2" fmla="*/ 1269854 w 4605688"/>
                      <a:gd name="connsiteY2" fmla="*/ 0 h 707886"/>
                      <a:gd name="connsiteX3" fmla="*/ 1835696 w 4605688"/>
                      <a:gd name="connsiteY3" fmla="*/ 0 h 707886"/>
                      <a:gd name="connsiteX4" fmla="*/ 2401537 w 4605688"/>
                      <a:gd name="connsiteY4" fmla="*/ 0 h 707886"/>
                      <a:gd name="connsiteX5" fmla="*/ 3105550 w 4605688"/>
                      <a:gd name="connsiteY5" fmla="*/ 0 h 707886"/>
                      <a:gd name="connsiteX6" fmla="*/ 3809562 w 4605688"/>
                      <a:gd name="connsiteY6" fmla="*/ 0 h 707886"/>
                      <a:gd name="connsiteX7" fmla="*/ 4605688 w 4605688"/>
                      <a:gd name="connsiteY7" fmla="*/ 0 h 707886"/>
                      <a:gd name="connsiteX8" fmla="*/ 4605688 w 4605688"/>
                      <a:gd name="connsiteY8" fmla="*/ 339785 h 707886"/>
                      <a:gd name="connsiteX9" fmla="*/ 4605688 w 4605688"/>
                      <a:gd name="connsiteY9" fmla="*/ 707886 h 707886"/>
                      <a:gd name="connsiteX10" fmla="*/ 3947733 w 4605688"/>
                      <a:gd name="connsiteY10" fmla="*/ 707886 h 707886"/>
                      <a:gd name="connsiteX11" fmla="*/ 3197663 w 4605688"/>
                      <a:gd name="connsiteY11" fmla="*/ 707886 h 707886"/>
                      <a:gd name="connsiteX12" fmla="*/ 2677879 w 4605688"/>
                      <a:gd name="connsiteY12" fmla="*/ 707886 h 707886"/>
                      <a:gd name="connsiteX13" fmla="*/ 1973866 w 4605688"/>
                      <a:gd name="connsiteY13" fmla="*/ 707886 h 707886"/>
                      <a:gd name="connsiteX14" fmla="*/ 1361968 w 4605688"/>
                      <a:gd name="connsiteY14" fmla="*/ 707886 h 707886"/>
                      <a:gd name="connsiteX15" fmla="*/ 750069 w 4605688"/>
                      <a:gd name="connsiteY15" fmla="*/ 707886 h 707886"/>
                      <a:gd name="connsiteX16" fmla="*/ 0 w 4605688"/>
                      <a:gd name="connsiteY16" fmla="*/ 707886 h 707886"/>
                      <a:gd name="connsiteX17" fmla="*/ 0 w 4605688"/>
                      <a:gd name="connsiteY17" fmla="*/ 346864 h 707886"/>
                      <a:gd name="connsiteX18" fmla="*/ 0 w 460568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5688" h="707886" fill="none" extrusionOk="0">
                        <a:moveTo>
                          <a:pt x="0" y="0"/>
                        </a:moveTo>
                        <a:cubicBezTo>
                          <a:pt x="240906" y="1602"/>
                          <a:pt x="368939" y="2417"/>
                          <a:pt x="519785" y="0"/>
                        </a:cubicBezTo>
                        <a:cubicBezTo>
                          <a:pt x="670632" y="-2417"/>
                          <a:pt x="1058898" y="-465"/>
                          <a:pt x="1269854" y="0"/>
                        </a:cubicBezTo>
                        <a:cubicBezTo>
                          <a:pt x="1480810" y="465"/>
                          <a:pt x="1574669" y="-15661"/>
                          <a:pt x="1835696" y="0"/>
                        </a:cubicBezTo>
                        <a:cubicBezTo>
                          <a:pt x="2096723" y="15661"/>
                          <a:pt x="2132387" y="20719"/>
                          <a:pt x="2401537" y="0"/>
                        </a:cubicBezTo>
                        <a:cubicBezTo>
                          <a:pt x="2670687" y="-20719"/>
                          <a:pt x="2962515" y="10779"/>
                          <a:pt x="3105550" y="0"/>
                        </a:cubicBezTo>
                        <a:cubicBezTo>
                          <a:pt x="3248585" y="-10779"/>
                          <a:pt x="3582871" y="11764"/>
                          <a:pt x="3809562" y="0"/>
                        </a:cubicBezTo>
                        <a:cubicBezTo>
                          <a:pt x="4036253" y="-11764"/>
                          <a:pt x="4426647" y="-15164"/>
                          <a:pt x="4605688" y="0"/>
                        </a:cubicBezTo>
                        <a:cubicBezTo>
                          <a:pt x="4608250" y="168717"/>
                          <a:pt x="4591377" y="212182"/>
                          <a:pt x="4605688" y="339785"/>
                        </a:cubicBezTo>
                        <a:cubicBezTo>
                          <a:pt x="4619999" y="467388"/>
                          <a:pt x="4600598" y="582491"/>
                          <a:pt x="4605688" y="707886"/>
                        </a:cubicBezTo>
                        <a:cubicBezTo>
                          <a:pt x="4285056" y="723683"/>
                          <a:pt x="4261621" y="732667"/>
                          <a:pt x="3947733" y="707886"/>
                        </a:cubicBezTo>
                        <a:cubicBezTo>
                          <a:pt x="3633845" y="683105"/>
                          <a:pt x="3433400" y="712313"/>
                          <a:pt x="3197663" y="707886"/>
                        </a:cubicBezTo>
                        <a:cubicBezTo>
                          <a:pt x="2961926" y="703460"/>
                          <a:pt x="2825403" y="731680"/>
                          <a:pt x="2677879" y="707886"/>
                        </a:cubicBezTo>
                        <a:cubicBezTo>
                          <a:pt x="2530355" y="684092"/>
                          <a:pt x="2251509" y="693748"/>
                          <a:pt x="1973866" y="707886"/>
                        </a:cubicBezTo>
                        <a:cubicBezTo>
                          <a:pt x="1696223" y="722024"/>
                          <a:pt x="1616189" y="715216"/>
                          <a:pt x="1361968" y="707886"/>
                        </a:cubicBezTo>
                        <a:cubicBezTo>
                          <a:pt x="1107747" y="700556"/>
                          <a:pt x="975880" y="711353"/>
                          <a:pt x="750069" y="707886"/>
                        </a:cubicBezTo>
                        <a:cubicBezTo>
                          <a:pt x="524258" y="704419"/>
                          <a:pt x="327865" y="721740"/>
                          <a:pt x="0" y="707886"/>
                        </a:cubicBezTo>
                        <a:cubicBezTo>
                          <a:pt x="-5561" y="601357"/>
                          <a:pt x="493" y="457407"/>
                          <a:pt x="0" y="346864"/>
                        </a:cubicBezTo>
                        <a:cubicBezTo>
                          <a:pt x="-493" y="236321"/>
                          <a:pt x="2466" y="91693"/>
                          <a:pt x="0" y="0"/>
                        </a:cubicBezTo>
                        <a:close/>
                      </a:path>
                      <a:path w="4605688" h="707886" stroke="0" extrusionOk="0">
                        <a:moveTo>
                          <a:pt x="0" y="0"/>
                        </a:moveTo>
                        <a:cubicBezTo>
                          <a:pt x="129229" y="8254"/>
                          <a:pt x="405592" y="17069"/>
                          <a:pt x="565842" y="0"/>
                        </a:cubicBezTo>
                        <a:cubicBezTo>
                          <a:pt x="726092" y="-17069"/>
                          <a:pt x="915291" y="9551"/>
                          <a:pt x="1085626" y="0"/>
                        </a:cubicBezTo>
                        <a:cubicBezTo>
                          <a:pt x="1255961" y="-9551"/>
                          <a:pt x="1512102" y="-27741"/>
                          <a:pt x="1651468" y="0"/>
                        </a:cubicBezTo>
                        <a:cubicBezTo>
                          <a:pt x="1790834" y="27741"/>
                          <a:pt x="2098984" y="-2649"/>
                          <a:pt x="2309424" y="0"/>
                        </a:cubicBezTo>
                        <a:cubicBezTo>
                          <a:pt x="2519864" y="2649"/>
                          <a:pt x="2871631" y="-29552"/>
                          <a:pt x="3013436" y="0"/>
                        </a:cubicBezTo>
                        <a:cubicBezTo>
                          <a:pt x="3155241" y="29552"/>
                          <a:pt x="3443171" y="26700"/>
                          <a:pt x="3763505" y="0"/>
                        </a:cubicBezTo>
                        <a:cubicBezTo>
                          <a:pt x="4083839" y="-26700"/>
                          <a:pt x="4282535" y="-31164"/>
                          <a:pt x="4605688" y="0"/>
                        </a:cubicBezTo>
                        <a:cubicBezTo>
                          <a:pt x="4618835" y="97048"/>
                          <a:pt x="4620111" y="243896"/>
                          <a:pt x="4605688" y="346864"/>
                        </a:cubicBezTo>
                        <a:cubicBezTo>
                          <a:pt x="4591265" y="449832"/>
                          <a:pt x="4603344" y="610415"/>
                          <a:pt x="4605688" y="707886"/>
                        </a:cubicBezTo>
                        <a:cubicBezTo>
                          <a:pt x="4404850" y="693630"/>
                          <a:pt x="4160518" y="713143"/>
                          <a:pt x="4039846" y="707886"/>
                        </a:cubicBezTo>
                        <a:cubicBezTo>
                          <a:pt x="3919174" y="702629"/>
                          <a:pt x="3634870" y="673667"/>
                          <a:pt x="3289777" y="707886"/>
                        </a:cubicBezTo>
                        <a:cubicBezTo>
                          <a:pt x="2944684" y="742105"/>
                          <a:pt x="2957667" y="713090"/>
                          <a:pt x="2769992" y="707886"/>
                        </a:cubicBezTo>
                        <a:cubicBezTo>
                          <a:pt x="2582317" y="702682"/>
                          <a:pt x="2265035" y="704306"/>
                          <a:pt x="2065980" y="707886"/>
                        </a:cubicBezTo>
                        <a:cubicBezTo>
                          <a:pt x="1866925" y="711466"/>
                          <a:pt x="1593374" y="692710"/>
                          <a:pt x="1454081" y="707886"/>
                        </a:cubicBezTo>
                        <a:cubicBezTo>
                          <a:pt x="1314788" y="723062"/>
                          <a:pt x="986676" y="725262"/>
                          <a:pt x="842183" y="707886"/>
                        </a:cubicBezTo>
                        <a:cubicBezTo>
                          <a:pt x="697690" y="690510"/>
                          <a:pt x="387248" y="691037"/>
                          <a:pt x="0" y="707886"/>
                        </a:cubicBezTo>
                        <a:cubicBezTo>
                          <a:pt x="1052" y="637619"/>
                          <a:pt x="13712" y="502025"/>
                          <a:pt x="0" y="368101"/>
                        </a:cubicBezTo>
                        <a:cubicBezTo>
                          <a:pt x="-13712" y="234178"/>
                          <a:pt x="704" y="163595"/>
                          <a:pt x="0" y="0"/>
                        </a:cubicBezTo>
                        <a:close/>
                      </a:path>
                    </a:pathLst>
                  </a:cu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r>
              <a:rPr kumimoji="1" lang="en-US" altLang="zh-CN" sz="1400" b="1" dirty="0">
                <a:latin typeface="Microsoft YaHei" panose="020B0503020204020204" pitchFamily="34" charset="-122"/>
                <a:ea typeface="Microsoft YaHei" panose="020B0503020204020204" pitchFamily="34" charset="-122"/>
              </a:rPr>
              <a:t>Web3</a:t>
            </a:r>
            <a:r>
              <a:rPr kumimoji="1" lang="zh-CN" altLang="en-US" sz="1400" b="1" dirty="0">
                <a:latin typeface="Microsoft YaHei" panose="020B0503020204020204" pitchFamily="34" charset="-122"/>
                <a:ea typeface="Microsoft YaHei" panose="020B0503020204020204" pitchFamily="34" charset="-122"/>
              </a:rPr>
              <a:t>实验室</a:t>
            </a:r>
            <a:r>
              <a:rPr kumimoji="1" lang="en-US" altLang="zh-CN" sz="1400" b="1" dirty="0">
                <a:latin typeface="Microsoft YaHei" panose="020B0503020204020204" pitchFamily="34" charset="-122"/>
                <a:ea typeface="Microsoft YaHei" panose="020B0503020204020204" pitchFamily="34" charset="-122"/>
              </a:rPr>
              <a:t>@</a:t>
            </a:r>
            <a:r>
              <a:rPr kumimoji="1" lang="zh-CN" altLang="en-US" sz="1400" b="1" dirty="0">
                <a:latin typeface="Microsoft YaHei" panose="020B0503020204020204" pitchFamily="34" charset="-122"/>
                <a:ea typeface="Microsoft YaHei" panose="020B0503020204020204" pitchFamily="34" charset="-122"/>
              </a:rPr>
              <a:t>创新创意项目孵化器</a:t>
            </a:r>
            <a:endParaRPr kumimoji="1" lang="en-US" altLang="zh-CN" sz="1400" b="1" dirty="0">
              <a:latin typeface="Microsoft YaHei" panose="020B0503020204020204" pitchFamily="34" charset="-122"/>
              <a:ea typeface="Microsoft YaHei" panose="020B0503020204020204" pitchFamily="34" charset="-122"/>
            </a:endParaRPr>
          </a:p>
          <a:p>
            <a:r>
              <a:rPr lang="en-GB" altLang="zh-CN" sz="1300" b="0" i="0" dirty="0">
                <a:solidFill>
                  <a:srgbClr val="000000"/>
                </a:solidFill>
                <a:effectLst/>
                <a:latin typeface="Arial" panose="020B0604020202020204" pitchFamily="34" charset="0"/>
                <a:cs typeface="Arial" panose="020B0604020202020204" pitchFamily="34" charset="0"/>
              </a:rPr>
              <a:t>Community Grant Program</a:t>
            </a:r>
            <a:endParaRPr kumimoji="1" lang="en-US" altLang="zh-CN" sz="1300" dirty="0">
              <a:latin typeface="Arial" panose="020B0604020202020204" pitchFamily="34" charset="0"/>
              <a:ea typeface="Microsoft YaHei" panose="020B0503020204020204" pitchFamily="34" charset="-122"/>
              <a:cs typeface="Arial" panose="020B0604020202020204" pitchFamily="34" charset="0"/>
            </a:endParaRPr>
          </a:p>
          <a:p>
            <a:r>
              <a:rPr lang="en-GB" altLang="zh-CN" sz="1300" dirty="0">
                <a:latin typeface="Arial" panose="020B0604020202020204" pitchFamily="34" charset="0"/>
                <a:ea typeface="Microsoft YaHei" panose="020B0503020204020204" pitchFamily="34" charset="-122"/>
                <a:cs typeface="Arial" panose="020B0604020202020204" pitchFamily="34" charset="0"/>
              </a:rPr>
              <a:t>https://</a:t>
            </a:r>
            <a:r>
              <a:rPr lang="en-GB" altLang="zh-CN" sz="1300" dirty="0" err="1">
                <a:latin typeface="Arial" panose="020B0604020202020204" pitchFamily="34" charset="0"/>
                <a:ea typeface="Microsoft YaHei" panose="020B0503020204020204" pitchFamily="34" charset="-122"/>
                <a:cs typeface="Arial" panose="020B0604020202020204" pitchFamily="34" charset="0"/>
              </a:rPr>
              <a:t>dfinity.org</a:t>
            </a:r>
            <a:r>
              <a:rPr lang="en-GB" altLang="zh-CN" sz="1300" dirty="0">
                <a:latin typeface="Arial" panose="020B0604020202020204" pitchFamily="34" charset="0"/>
                <a:ea typeface="Microsoft YaHei" panose="020B0503020204020204" pitchFamily="34" charset="-122"/>
                <a:cs typeface="Arial" panose="020B0604020202020204" pitchFamily="34" charset="0"/>
              </a:rPr>
              <a:t>/community-grants/</a:t>
            </a:r>
            <a:endParaRPr lang="zh-CN" altLang="en-US" sz="1300" dirty="0">
              <a:latin typeface="Arial" panose="020B0604020202020204" pitchFamily="34" charset="0"/>
              <a:ea typeface="Microsoft YaHei" panose="020B0503020204020204" pitchFamily="34" charset="-122"/>
              <a:cs typeface="Arial" panose="020B0604020202020204" pitchFamily="34" charset="0"/>
            </a:endParaRPr>
          </a:p>
        </p:txBody>
      </p:sp>
      <p:sp>
        <p:nvSpPr>
          <p:cNvPr id="8" name="文本框 7">
            <a:extLst>
              <a:ext uri="{FF2B5EF4-FFF2-40B4-BE49-F238E27FC236}">
                <a16:creationId xmlns:a16="http://schemas.microsoft.com/office/drawing/2014/main" id="{CAF55621-E184-2DCB-E743-CA0539F81562}"/>
              </a:ext>
            </a:extLst>
          </p:cNvPr>
          <p:cNvSpPr txBox="1"/>
          <p:nvPr/>
        </p:nvSpPr>
        <p:spPr>
          <a:xfrm>
            <a:off x="5508104" y="4350148"/>
            <a:ext cx="3524611" cy="603242"/>
          </a:xfrm>
          <a:prstGeom prst="rect">
            <a:avLst/>
          </a:prstGeom>
        </p:spPr>
        <p:style>
          <a:lnRef idx="1">
            <a:schemeClr val="accent4"/>
          </a:lnRef>
          <a:fillRef idx="3">
            <a:schemeClr val="accent4"/>
          </a:fillRef>
          <a:effectRef idx="2">
            <a:schemeClr val="accent4"/>
          </a:effectRef>
          <a:fontRef idx="minor">
            <a:schemeClr val="lt1"/>
          </a:fontRef>
        </p:style>
        <p:txBody>
          <a:bodyPr wrap="square">
            <a:spAutoFit/>
          </a:bodyPr>
          <a:lstStyle/>
          <a:p>
            <a:pPr>
              <a:lnSpc>
                <a:spcPts val="2060"/>
              </a:lnSpc>
            </a:pPr>
            <a:r>
              <a:rPr lang="zh-CN" altLang="en-US" sz="1300" dirty="0">
                <a:effectLst/>
                <a:latin typeface="Microsoft YaHei" panose="020B0503020204020204" pitchFamily="34" charset="-122"/>
                <a:ea typeface="Microsoft YaHei" panose="020B0503020204020204" pitchFamily="34" charset="-122"/>
              </a:rPr>
              <a:t> 申请公链</a:t>
            </a:r>
            <a:r>
              <a:rPr lang="en-US" altLang="zh-CN" sz="1300" dirty="0" err="1">
                <a:effectLst/>
                <a:latin typeface="Microsoft YaHei" panose="020B0503020204020204" pitchFamily="34" charset="-122"/>
                <a:ea typeface="Microsoft YaHei" panose="020B0503020204020204" pitchFamily="34" charset="-122"/>
              </a:rPr>
              <a:t>DFinity</a:t>
            </a:r>
            <a:r>
              <a:rPr lang="zh-CN" altLang="en-US" sz="1300" dirty="0">
                <a:effectLst/>
                <a:latin typeface="Microsoft YaHei" panose="020B0503020204020204" pitchFamily="34" charset="-122"/>
                <a:ea typeface="Microsoft YaHei" panose="020B0503020204020204" pitchFamily="34" charset="-122"/>
              </a:rPr>
              <a:t>开发者 </a:t>
            </a:r>
            <a:r>
              <a:rPr lang="en-GB" altLang="zh-CN" sz="1300" dirty="0">
                <a:effectLst/>
                <a:latin typeface="Microsoft YaHei" panose="020B0503020204020204" pitchFamily="34" charset="-122"/>
                <a:ea typeface="Microsoft YaHei" panose="020B0503020204020204" pitchFamily="34" charset="-122"/>
              </a:rPr>
              <a:t>Grant</a:t>
            </a:r>
            <a:r>
              <a:rPr lang="zh-CN" altLang="en-US" sz="1300" dirty="0">
                <a:effectLst/>
                <a:latin typeface="Microsoft YaHei" panose="020B0503020204020204" pitchFamily="34" charset="-122"/>
                <a:ea typeface="Microsoft YaHei" panose="020B0503020204020204" pitchFamily="34" charset="-122"/>
              </a:rPr>
              <a:t> 可用的总资金</a:t>
            </a:r>
          </a:p>
          <a:p>
            <a:pPr>
              <a:lnSpc>
                <a:spcPts val="2060"/>
              </a:lnSpc>
            </a:pPr>
            <a:r>
              <a:rPr lang="zh-CN" altLang="en-US" sz="1300" dirty="0">
                <a:effectLst/>
                <a:latin typeface="Microsoft YaHei" panose="020B0503020204020204" pitchFamily="34" charset="-122"/>
                <a:ea typeface="Microsoft YaHei" panose="020B0503020204020204" pitchFamily="34" charset="-122"/>
              </a:rPr>
              <a:t> </a:t>
            </a:r>
            <a:r>
              <a:rPr lang="en-US" altLang="zh-CN" sz="1300" dirty="0">
                <a:effectLst/>
                <a:latin typeface="Microsoft YaHei" panose="020B0503020204020204" pitchFamily="34" charset="-122"/>
                <a:ea typeface="Microsoft YaHei" panose="020B0503020204020204" pitchFamily="34" charset="-122"/>
              </a:rPr>
              <a:t>$200,000,000</a:t>
            </a:r>
          </a:p>
        </p:txBody>
      </p:sp>
      <p:pic>
        <p:nvPicPr>
          <p:cNvPr id="3" name="图片 2">
            <a:extLst>
              <a:ext uri="{FF2B5EF4-FFF2-40B4-BE49-F238E27FC236}">
                <a16:creationId xmlns:a16="http://schemas.microsoft.com/office/drawing/2014/main" id="{25229AB7-95A0-2A58-ECDD-8C4F6076464B}"/>
              </a:ext>
            </a:extLst>
          </p:cNvPr>
          <p:cNvPicPr>
            <a:picLocks noChangeAspect="1"/>
          </p:cNvPicPr>
          <p:nvPr/>
        </p:nvPicPr>
        <p:blipFill>
          <a:blip r:embed="rId3"/>
          <a:stretch>
            <a:fillRect/>
          </a:stretch>
        </p:blipFill>
        <p:spPr>
          <a:xfrm>
            <a:off x="1259632" y="2378471"/>
            <a:ext cx="3877361" cy="1840883"/>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p:spPr>
      </p:pic>
    </p:spTree>
    <p:extLst>
      <p:ext uri="{BB962C8B-B14F-4D97-AF65-F5344CB8AC3E}">
        <p14:creationId xmlns:p14="http://schemas.microsoft.com/office/powerpoint/2010/main" val="38455005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923" y="119557"/>
            <a:ext cx="5056099" cy="277143"/>
          </a:xfrm>
        </p:spPr>
        <p:txBody>
          <a:bodyPr/>
          <a:lstStyle/>
          <a:p>
            <a:r>
              <a:rPr kumimoji="1" lang="zh-CN" altLang="en-US" dirty="0">
                <a:latin typeface="Lantinghei SC Demibold" charset="-122"/>
                <a:ea typeface="Lantinghei SC Demibold" charset="-122"/>
                <a:cs typeface="Lantinghei SC Demibold" charset="-122"/>
              </a:rPr>
              <a:t>元宇宙</a:t>
            </a:r>
            <a:r>
              <a:rPr kumimoji="1" lang="en-US" altLang="zh-CN" dirty="0">
                <a:latin typeface="Lantinghei SC Demibold" charset="-122"/>
                <a:ea typeface="Lantinghei SC Demibold" charset="-122"/>
                <a:cs typeface="Lantinghei SC Demibold" charset="-122"/>
              </a:rPr>
              <a:t>+Web3.0</a:t>
            </a:r>
            <a:r>
              <a:rPr kumimoji="1" lang="zh-CN" altLang="en-US" dirty="0">
                <a:latin typeface="Lantinghei SC Demibold" charset="-122"/>
                <a:ea typeface="Lantinghei SC Demibold" charset="-122"/>
                <a:cs typeface="Lantinghei SC Demibold" charset="-122"/>
              </a:rPr>
              <a:t>文化与未来展望</a:t>
            </a:r>
          </a:p>
        </p:txBody>
      </p:sp>
      <p:pic>
        <p:nvPicPr>
          <p:cNvPr id="3" name="Picture 4" descr="https://ss0.bdstatic.com/70cFuHSh_Q1YnxGkpoWK1HF6hhy/it/u=494835315,3312727777&amp;fm=26&amp;gp=0.jpg"/>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0" y="577777"/>
            <a:ext cx="9144001" cy="4565723"/>
          </a:xfrm>
          <a:prstGeom prst="rect">
            <a:avLst/>
          </a:prstGeom>
        </p:spPr>
        <p:style>
          <a:lnRef idx="2">
            <a:schemeClr val="accent2"/>
          </a:lnRef>
          <a:fillRef idx="1">
            <a:schemeClr val="lt1"/>
          </a:fillRef>
          <a:effectRef idx="0">
            <a:schemeClr val="accent2"/>
          </a:effectRef>
          <a:fontRef idx="minor">
            <a:schemeClr val="dk1"/>
          </a:fontRef>
        </p:style>
      </p:pic>
      <p:pic>
        <p:nvPicPr>
          <p:cNvPr id="8194" name="Picture 2" descr="Best Master Degrees in Aviation 2023/2024">
            <a:extLst>
              <a:ext uri="{FF2B5EF4-FFF2-40B4-BE49-F238E27FC236}">
                <a16:creationId xmlns:a16="http://schemas.microsoft.com/office/drawing/2014/main" id="{89098EAD-D4F9-81D8-0DD5-09E288BA2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1" y="1955959"/>
            <a:ext cx="5050311" cy="3357892"/>
          </a:xfrm>
          <a:prstGeom prst="rect">
            <a:avLst/>
          </a:prstGeom>
          <a:noFill/>
          <a:effectLst>
            <a:softEdge rad="672703"/>
          </a:effectLst>
          <a:extLst>
            <a:ext uri="{909E8E84-426E-40DD-AFC4-6F175D3DCCD1}">
              <a14:hiddenFill xmlns:a14="http://schemas.microsoft.com/office/drawing/2010/main">
                <a:solidFill>
                  <a:srgbClr val="FFFFFF"/>
                </a:solidFill>
              </a14:hiddenFill>
            </a:ext>
          </a:extLst>
        </p:spPr>
      </p:pic>
      <p:pic>
        <p:nvPicPr>
          <p:cNvPr id="7" name="Picture 6" descr="https://timgsa.baidu.com/timg?image&amp;quality=80&amp;size=b9999_10000&amp;sec=1571310202309&amp;di=a6ccdae524e488fc47239b39162db948&amp;imgtype=0&amp;src=http%3A%2F%2Fn.sinaimg.cn%2Ftranslate%2F20171104%2FEvra-fynnnsc51900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65" y="627534"/>
            <a:ext cx="1329325" cy="936104"/>
          </a:xfrm>
          <a:prstGeom prst="rect">
            <a:avLst/>
          </a:prstGeom>
          <a:noFill/>
          <a:effectLst>
            <a:outerShdw blurRad="50800" dist="38100" dir="2700000" algn="tl" rotWithShape="0">
              <a:prstClr val="black">
                <a:alpha val="40000"/>
              </a:prstClr>
            </a:outerShdw>
            <a:softEdge rad="50800"/>
          </a:effectLst>
          <a:extLst>
            <a:ext uri="{909E8E84-426E-40DD-AFC4-6F175D3DCCD1}">
              <a14:hiddenFill xmlns:a14="http://schemas.microsoft.com/office/drawing/2010/main">
                <a:solidFill>
                  <a:srgbClr val="FFFFFF"/>
                </a:solidFill>
              </a14:hiddenFill>
            </a:ext>
          </a:extLst>
        </p:spPr>
      </p:pic>
      <p:pic>
        <p:nvPicPr>
          <p:cNvPr id="8" name="Picture 8" descr="https://timgsa.baidu.com/timg?image&amp;quality=80&amp;size=b9999_10000&amp;sec=1571905021&amp;di=4c8ac5ce5025ae44bdc9f9c592a776ac&amp;imgtype=jpg&amp;er=1&amp;src=http%3A%2F%2Fsinastorage.com%2Fstorage.caitou.sina.com.cn%2Fproducts%2F201609%2F6f253930da333af7f60ea96db5ab4cbd.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198" y="614575"/>
            <a:ext cx="1410054" cy="962021"/>
          </a:xfrm>
          <a:prstGeom prst="rect">
            <a:avLst/>
          </a:prstGeom>
          <a:noFill/>
          <a:effectLst>
            <a:outerShdw blurRad="50800" dist="38100" dir="2700000" algn="tl" rotWithShape="0">
              <a:prstClr val="black">
                <a:alpha val="40000"/>
              </a:prstClr>
            </a:outerShdw>
            <a:softEdge rad="50800"/>
          </a:effectLst>
          <a:extLst>
            <a:ext uri="{909E8E84-426E-40DD-AFC4-6F175D3DCCD1}">
              <a14:hiddenFill xmlns:a14="http://schemas.microsoft.com/office/drawing/2010/main">
                <a:solidFill>
                  <a:srgbClr val="FFFFFF"/>
                </a:solidFill>
              </a14:hiddenFill>
            </a:ext>
          </a:extLst>
        </p:spPr>
      </p:pic>
      <p:pic>
        <p:nvPicPr>
          <p:cNvPr id="9" name="Picture 10" descr="http://p0.ssl.qhimgs4.com/t0194f6e6b7700a13b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840" y="597034"/>
            <a:ext cx="1496849" cy="958919"/>
          </a:xfrm>
          <a:prstGeom prst="rect">
            <a:avLst/>
          </a:prstGeom>
          <a:noFill/>
          <a:effectLst>
            <a:outerShdw blurRad="50800" dist="38100" dir="2700000" algn="tl" rotWithShape="0">
              <a:prstClr val="black">
                <a:alpha val="40000"/>
              </a:prstClr>
            </a:outerShdw>
            <a:softEdge rad="50800"/>
          </a:effectLst>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824C182-0F4E-3441-B670-052CD89A5D05}"/>
              </a:ext>
            </a:extLst>
          </p:cNvPr>
          <p:cNvSpPr/>
          <p:nvPr/>
        </p:nvSpPr>
        <p:spPr>
          <a:xfrm>
            <a:off x="4710062" y="3480265"/>
            <a:ext cx="3931894" cy="1455752"/>
          </a:xfrm>
          <a:prstGeom prst="rect">
            <a:avLst/>
          </a:prstGeom>
          <a:solidFill>
            <a:schemeClr val="accent1">
              <a:lumMod val="75000"/>
            </a:schemeClr>
          </a:solidFill>
          <a:effectLst>
            <a:outerShdw blurRad="50800" dist="50800" dir="5400000" algn="ctr" rotWithShape="0">
              <a:schemeClr val="accent1">
                <a:lumMod val="50000"/>
              </a:schemeClr>
            </a:outerShdw>
          </a:effectLst>
        </p:spPr>
        <p:txBody>
          <a:bodyPr wrap="square" lIns="144000" tIns="144000" rIns="36000" bIns="108000">
            <a:spAutoFit/>
          </a:bodyPr>
          <a:lstStyle/>
          <a:p>
            <a:pPr>
              <a:lnSpc>
                <a:spcPct val="150000"/>
              </a:lnSpc>
            </a:pPr>
            <a:r>
              <a:rPr kumimoji="1" lang="zh-CN" altLang="en-US" b="1" dirty="0">
                <a:solidFill>
                  <a:schemeClr val="bg1"/>
                </a:solidFill>
                <a:latin typeface="Arial Rounded MT Bold" charset="0"/>
                <a:ea typeface="Arial Rounded MT Bold" charset="0"/>
                <a:cs typeface="Arial Rounded MT Bold" charset="0"/>
              </a:rPr>
              <a:t>同济大学元宇宙</a:t>
            </a:r>
            <a:r>
              <a:rPr kumimoji="1" lang="en-US" altLang="zh-CN" b="1" dirty="0">
                <a:solidFill>
                  <a:schemeClr val="bg1"/>
                </a:solidFill>
                <a:latin typeface="Arial Rounded MT Bold" charset="0"/>
                <a:ea typeface="Arial Rounded MT Bold" charset="0"/>
                <a:cs typeface="Arial Rounded MT Bold" charset="0"/>
              </a:rPr>
              <a:t>Web3</a:t>
            </a:r>
            <a:r>
              <a:rPr kumimoji="1" lang="zh-CN" altLang="en-US" b="1" dirty="0">
                <a:solidFill>
                  <a:schemeClr val="bg1"/>
                </a:solidFill>
                <a:latin typeface="Arial Rounded MT Bold" charset="0"/>
                <a:ea typeface="Arial Rounded MT Bold" charset="0"/>
                <a:cs typeface="Arial Rounded MT Bold" charset="0"/>
              </a:rPr>
              <a:t>实验室   </a:t>
            </a:r>
            <a:endParaRPr kumimoji="1" lang="en-US" altLang="zh-CN" b="1" dirty="0">
              <a:solidFill>
                <a:schemeClr val="bg1"/>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a:p>
            <a:pPr>
              <a:lnSpc>
                <a:spcPct val="150000"/>
              </a:lnSpc>
            </a:pPr>
            <a:r>
              <a:rPr kumimoji="1" lang="zh-CN" altLang="en-US" b="1" dirty="0">
                <a:solidFill>
                  <a:schemeClr val="bg1"/>
                </a:solidFill>
                <a:latin typeface="Arial Rounded MT Bold" charset="0"/>
                <a:ea typeface="Arial Rounded MT Bold" charset="0"/>
                <a:cs typeface="Arial Rounded MT Bold" charset="0"/>
              </a:rPr>
              <a:t>宋志光   </a:t>
            </a:r>
            <a:r>
              <a:rPr kumimoji="1" lang="en-US" altLang="zh-CN" b="1" dirty="0">
                <a:solidFill>
                  <a:schemeClr val="bg1"/>
                </a:solidFill>
                <a:latin typeface="Arial Rounded MT Bold" charset="0"/>
                <a:ea typeface="Arial Rounded MT Bold" charset="0"/>
                <a:cs typeface="Arial Rounded MT Bold" charset="0"/>
              </a:rPr>
              <a:t>18516766470</a:t>
            </a:r>
            <a:r>
              <a:rPr kumimoji="1" lang="zh-CN" altLang="en-US" b="1" dirty="0">
                <a:solidFill>
                  <a:schemeClr val="bg1"/>
                </a:solidFill>
                <a:latin typeface="Arial Rounded MT Bold" charset="0"/>
                <a:ea typeface="Arial Rounded MT Bold" charset="0"/>
                <a:cs typeface="Arial Rounded MT Bold" charset="0"/>
              </a:rPr>
              <a:t>  </a:t>
            </a:r>
            <a:endParaRPr kumimoji="1" lang="en-US" altLang="zh-CN" b="1" dirty="0">
              <a:solidFill>
                <a:schemeClr val="bg1"/>
              </a:solidFill>
              <a:latin typeface="Arial Rounded MT Bold" charset="0"/>
              <a:ea typeface="Arial Rounded MT Bold" charset="0"/>
              <a:cs typeface="Arial Rounded MT Bold" charset="0"/>
            </a:endParaRPr>
          </a:p>
          <a:p>
            <a:pPr>
              <a:lnSpc>
                <a:spcPct val="150000"/>
              </a:lnSpc>
            </a:pPr>
            <a:r>
              <a:rPr lang="en-GB" altLang="zh-CN" sz="1800" b="1" dirty="0">
                <a:solidFill>
                  <a:schemeClr val="bg1"/>
                </a:solidFill>
                <a:effectLst/>
                <a:latin typeface="Helvetica Neue" panose="02000503000000020004" pitchFamily="2" charset="0"/>
                <a:hlinkClick r:id="rId7">
                  <a:extLst>
                    <a:ext uri="{A12FA001-AC4F-418D-AE19-62706E023703}">
                      <ahyp:hlinkClr xmlns:ahyp="http://schemas.microsoft.com/office/drawing/2018/hyperlinkcolor" val="tx"/>
                    </a:ext>
                  </a:extLst>
                </a:hlinkClick>
              </a:rPr>
              <a:t>https://arkmeta.io</a:t>
            </a:r>
            <a:endParaRPr lang="zh-CN" altLang="en-US" dirty="0">
              <a:solidFill>
                <a:schemeClr val="bg1"/>
              </a:solidFill>
            </a:endParaRPr>
          </a:p>
        </p:txBody>
      </p:sp>
      <p:sp>
        <p:nvSpPr>
          <p:cNvPr id="10" name="文本框 9">
            <a:extLst>
              <a:ext uri="{FF2B5EF4-FFF2-40B4-BE49-F238E27FC236}">
                <a16:creationId xmlns:a16="http://schemas.microsoft.com/office/drawing/2014/main" id="{CE3EA143-2196-EC4F-9AD0-EA9DCE792219}"/>
              </a:ext>
            </a:extLst>
          </p:cNvPr>
          <p:cNvSpPr txBox="1"/>
          <p:nvPr/>
        </p:nvSpPr>
        <p:spPr>
          <a:xfrm>
            <a:off x="1458681" y="2071111"/>
            <a:ext cx="7566046" cy="1231106"/>
          </a:xfrm>
          <a:prstGeom prst="rect">
            <a:avLst/>
          </a:prstGeom>
          <a:solidFill>
            <a:schemeClr val="accent1">
              <a:lumMod val="50000"/>
            </a:schemeClr>
          </a:solidFill>
        </p:spPr>
        <p:txBody>
          <a:bodyPr wrap="none" lIns="0" tIns="0" rIns="0" bIns="0" rtlCol="0">
            <a:spAutoFit/>
          </a:bodyPr>
          <a:lstStyle/>
          <a:p>
            <a:r>
              <a:rPr kumimoji="1" lang="zh-CN" altLang="en-US" sz="4000" b="1" i="1" dirty="0">
                <a:solidFill>
                  <a:schemeClr val="accent6"/>
                </a:solidFill>
                <a:latin typeface="微软雅黑" pitchFamily="34" charset="-122"/>
                <a:ea typeface="微软雅黑" pitchFamily="34" charset="-122"/>
              </a:rPr>
              <a:t>  感谢你们的聆听，</a:t>
            </a:r>
            <a:endParaRPr kumimoji="1" lang="en-US" altLang="zh-CN" sz="4000" b="1" i="1" dirty="0">
              <a:solidFill>
                <a:schemeClr val="accent6"/>
              </a:solidFill>
              <a:latin typeface="微软雅黑" pitchFamily="34" charset="-122"/>
              <a:ea typeface="微软雅黑" pitchFamily="34" charset="-122"/>
            </a:endParaRPr>
          </a:p>
          <a:p>
            <a:r>
              <a:rPr kumimoji="1" lang="zh-CN" altLang="en-US" sz="4000" b="1" i="1" dirty="0">
                <a:solidFill>
                  <a:schemeClr val="accent6"/>
                </a:solidFill>
                <a:latin typeface="微软雅黑" pitchFamily="34" charset="-122"/>
                <a:ea typeface="微软雅黑" pitchFamily="34" charset="-122"/>
              </a:rPr>
              <a:t>     文化产业区块链</a:t>
            </a:r>
            <a:r>
              <a:rPr kumimoji="1" lang="en-US" altLang="zh-CN" sz="4000" b="1" i="1" dirty="0">
                <a:solidFill>
                  <a:schemeClr val="accent6"/>
                </a:solidFill>
                <a:latin typeface="微软雅黑" pitchFamily="34" charset="-122"/>
                <a:ea typeface="微软雅黑" pitchFamily="34" charset="-122"/>
              </a:rPr>
              <a:t>+</a:t>
            </a:r>
            <a:r>
              <a:rPr kumimoji="1" lang="zh-CN" altLang="en-US" sz="4000" b="1" i="1" dirty="0">
                <a:solidFill>
                  <a:schemeClr val="accent6"/>
                </a:solidFill>
                <a:latin typeface="微软雅黑" pitchFamily="34" charset="-122"/>
                <a:ea typeface="微软雅黑" pitchFamily="34" charset="-122"/>
              </a:rPr>
              <a:t> </a:t>
            </a:r>
            <a:r>
              <a:rPr kumimoji="1" lang="en-US" altLang="zh-CN" sz="4000" b="1" i="1" dirty="0">
                <a:solidFill>
                  <a:schemeClr val="accent6"/>
                </a:solidFill>
                <a:latin typeface="微软雅黑" pitchFamily="34" charset="-122"/>
                <a:ea typeface="微软雅黑" pitchFamily="34" charset="-122"/>
              </a:rPr>
              <a:t>Web3</a:t>
            </a:r>
            <a:r>
              <a:rPr kumimoji="1" lang="zh-CN" altLang="en-US" sz="4000" b="1" i="1" dirty="0">
                <a:solidFill>
                  <a:schemeClr val="accent6"/>
                </a:solidFill>
                <a:latin typeface="微软雅黑" pitchFamily="34" charset="-122"/>
                <a:ea typeface="微软雅黑" pitchFamily="34" charset="-122"/>
              </a:rPr>
              <a:t>分享 </a:t>
            </a:r>
          </a:p>
        </p:txBody>
      </p:sp>
      <p:pic>
        <p:nvPicPr>
          <p:cNvPr id="12" name="图片 11">
            <a:extLst>
              <a:ext uri="{FF2B5EF4-FFF2-40B4-BE49-F238E27FC236}">
                <a16:creationId xmlns:a16="http://schemas.microsoft.com/office/drawing/2014/main" id="{492812BE-1A77-9449-8506-CB7AD55F86DF}"/>
              </a:ext>
            </a:extLst>
          </p:cNvPr>
          <p:cNvPicPr>
            <a:picLocks noChangeAspect="1"/>
          </p:cNvPicPr>
          <p:nvPr/>
        </p:nvPicPr>
        <p:blipFill>
          <a:blip r:embed="rId8"/>
          <a:stretch>
            <a:fillRect/>
          </a:stretch>
        </p:blipFill>
        <p:spPr>
          <a:xfrm>
            <a:off x="4552239" y="604952"/>
            <a:ext cx="2123770" cy="1246718"/>
          </a:xfrm>
          <a:prstGeom prst="rect">
            <a:avLst/>
          </a:prstGeom>
          <a:effectLst>
            <a:softEdge rad="88900"/>
          </a:effectLst>
        </p:spPr>
      </p:pic>
      <p:pic>
        <p:nvPicPr>
          <p:cNvPr id="17" name="图片 16">
            <a:extLst>
              <a:ext uri="{FF2B5EF4-FFF2-40B4-BE49-F238E27FC236}">
                <a16:creationId xmlns:a16="http://schemas.microsoft.com/office/drawing/2014/main" id="{47DDC356-AF7E-2FCE-B81C-C29078FC68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3282" y="3491898"/>
            <a:ext cx="1287697" cy="1311004"/>
          </a:xfrm>
          <a:prstGeom prst="rect">
            <a:avLst/>
          </a:prstGeom>
        </p:spPr>
      </p:pic>
    </p:spTree>
    <p:extLst>
      <p:ext uri="{BB962C8B-B14F-4D97-AF65-F5344CB8AC3E}">
        <p14:creationId xmlns:p14="http://schemas.microsoft.com/office/powerpoint/2010/main" val="914178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2099D6E6-9D1F-C045-BA74-4D6DD9F02AFE}"/>
              </a:ext>
            </a:extLst>
          </p:cNvPr>
          <p:cNvPicPr/>
          <p:nvPr/>
        </p:nvPicPr>
        <p:blipFill>
          <a:blip r:embed="rId2">
            <a:alphaModFix amt="44000"/>
            <a:extLst>
              <a:ext uri="{28A0092B-C50C-407E-A947-70E740481C1C}">
                <a14:useLocalDpi xmlns:a14="http://schemas.microsoft.com/office/drawing/2010/main" val="0"/>
              </a:ext>
            </a:extLst>
          </a:blip>
          <a:stretch>
            <a:fillRect/>
          </a:stretch>
        </p:blipFill>
        <p:spPr>
          <a:xfrm>
            <a:off x="4699273" y="2194054"/>
            <a:ext cx="4887161" cy="2633972"/>
          </a:xfrm>
          <a:prstGeom prst="rect">
            <a:avLst/>
          </a:prstGeom>
          <a:effectLst>
            <a:softEdge rad="850900"/>
          </a:effectLst>
        </p:spPr>
      </p:pic>
      <p:pic>
        <p:nvPicPr>
          <p:cNvPr id="22" name="图片 21">
            <a:extLst>
              <a:ext uri="{FF2B5EF4-FFF2-40B4-BE49-F238E27FC236}">
                <a16:creationId xmlns:a16="http://schemas.microsoft.com/office/drawing/2014/main" id="{7240A333-A1C3-116D-C61A-5FBD3EBEF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225" y="2480644"/>
            <a:ext cx="1287697" cy="1311004"/>
          </a:xfrm>
          <a:prstGeom prst="rect">
            <a:avLst/>
          </a:prstGeom>
          <a:effectLst>
            <a:outerShdw blurRad="50800" dist="38100" dir="2700000" algn="tl" rotWithShape="0">
              <a:prstClr val="black">
                <a:alpha val="40000"/>
              </a:prstClr>
            </a:outerShdw>
          </a:effectLst>
        </p:spPr>
      </p:pic>
      <p:sp>
        <p:nvSpPr>
          <p:cNvPr id="2" name="标题 1">
            <a:extLst>
              <a:ext uri="{FF2B5EF4-FFF2-40B4-BE49-F238E27FC236}">
                <a16:creationId xmlns:a16="http://schemas.microsoft.com/office/drawing/2014/main" id="{D75F896F-09EE-6D42-A10A-BD436DCC4613}"/>
              </a:ext>
            </a:extLst>
          </p:cNvPr>
          <p:cNvSpPr>
            <a:spLocks noGrp="1"/>
          </p:cNvSpPr>
          <p:nvPr>
            <p:ph type="title"/>
          </p:nvPr>
        </p:nvSpPr>
        <p:spPr>
          <a:xfrm>
            <a:off x="740037" y="172070"/>
            <a:ext cx="5785723" cy="277143"/>
          </a:xfrm>
        </p:spPr>
        <p:txBody>
          <a:bodyPr/>
          <a:lstStyle/>
          <a:p>
            <a:r>
              <a:rPr kumimoji="1" lang="zh-CN" altLang="en-US" b="1" dirty="0">
                <a:effectLst>
                  <a:outerShdw blurRad="50800" dist="38100" dir="2700000" algn="tl" rotWithShape="0">
                    <a:prstClr val="black">
                      <a:alpha val="40000"/>
                    </a:prstClr>
                  </a:outerShdw>
                </a:effectLst>
                <a:latin typeface="Microsoft YaHei" panose="020B0503020204020204" pitchFamily="34" charset="-122"/>
                <a:ea typeface="Microsoft YaHei" panose="020B0503020204020204" pitchFamily="34" charset="-122"/>
                <a:cs typeface="Lantinghei SC Demibold" charset="-122"/>
              </a:rPr>
              <a:t>个人简介： </a:t>
            </a:r>
            <a:r>
              <a:rPr lang="zh-CN" altLang="zh-CN" b="1" kern="100" dirty="0">
                <a:latin typeface="Microsoft YaHei" panose="020B0503020204020204" pitchFamily="34" charset="-122"/>
                <a:ea typeface="Microsoft YaHei" panose="020B0503020204020204" pitchFamily="34" charset="-122"/>
                <a:cs typeface="Lantinghei SC Demibold" charset="-122"/>
              </a:rPr>
              <a:t>宋志光，</a:t>
            </a:r>
            <a:r>
              <a:rPr lang="zh-CN" altLang="en-US" b="1" kern="100" dirty="0">
                <a:latin typeface="Microsoft YaHei" panose="020B0503020204020204" pitchFamily="34" charset="-122"/>
                <a:ea typeface="Microsoft YaHei" panose="020B0503020204020204" pitchFamily="34" charset="-122"/>
                <a:cs typeface="Lantinghei SC Demibold" charset="-122"/>
              </a:rPr>
              <a:t>专注元宇宙</a:t>
            </a:r>
            <a:r>
              <a:rPr lang="en-US" altLang="zh-CN" b="1" kern="100" dirty="0">
                <a:latin typeface="Microsoft YaHei" panose="020B0503020204020204" pitchFamily="34" charset="-122"/>
                <a:ea typeface="Microsoft YaHei" panose="020B0503020204020204" pitchFamily="34" charset="-122"/>
                <a:cs typeface="Lantinghei SC Demibold" charset="-122"/>
              </a:rPr>
              <a:t>Web3</a:t>
            </a:r>
            <a:r>
              <a:rPr lang="zh-CN" altLang="en-US" b="1" kern="100" dirty="0">
                <a:latin typeface="Microsoft YaHei" panose="020B0503020204020204" pitchFamily="34" charset="-122"/>
                <a:ea typeface="Microsoft YaHei" panose="020B0503020204020204" pitchFamily="34" charset="-122"/>
                <a:cs typeface="Lantinghei SC Demibold" charset="-122"/>
              </a:rPr>
              <a:t>区块链</a:t>
            </a:r>
            <a:endParaRPr kumimoji="1" lang="zh-CN" altLang="en-US" b="1"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AF3BB64-2666-D549-AAA7-6F8F24681902}"/>
              </a:ext>
            </a:extLst>
          </p:cNvPr>
          <p:cNvSpPr txBox="1"/>
          <p:nvPr/>
        </p:nvSpPr>
        <p:spPr>
          <a:xfrm>
            <a:off x="1798359" y="3331226"/>
            <a:ext cx="791883" cy="246221"/>
          </a:xfrm>
          <a:prstGeom prst="rect">
            <a:avLst/>
          </a:prstGeom>
          <a:noFill/>
        </p:spPr>
        <p:txBody>
          <a:bodyPr wrap="none" lIns="0" tIns="0" rIns="0" bIns="0" rtlCol="0">
            <a:spAutoFit/>
          </a:bodyPr>
          <a:lstStyle/>
          <a:p>
            <a:r>
              <a:rPr kumimoji="1" lang="zh-CN" altLang="en-US" sz="1600" b="1" dirty="0">
                <a:solidFill>
                  <a:schemeClr val="accent6"/>
                </a:solidFill>
                <a:latin typeface="微软雅黑" pitchFamily="34" charset="-122"/>
                <a:ea typeface="微软雅黑" pitchFamily="34" charset="-122"/>
              </a:rPr>
              <a:t>             </a:t>
            </a:r>
          </a:p>
        </p:txBody>
      </p:sp>
      <p:pic>
        <p:nvPicPr>
          <p:cNvPr id="11" name="图片 10">
            <a:extLst>
              <a:ext uri="{FF2B5EF4-FFF2-40B4-BE49-F238E27FC236}">
                <a16:creationId xmlns:a16="http://schemas.microsoft.com/office/drawing/2014/main" id="{F0162CFE-AA16-5C4F-8628-A80CD264B6DC}"/>
              </a:ext>
            </a:extLst>
          </p:cNvPr>
          <p:cNvPicPr/>
          <p:nvPr/>
        </p:nvPicPr>
        <p:blipFill>
          <a:blip r:embed="rId4">
            <a:alphaModFix amt="77000"/>
            <a:extLst>
              <a:ext uri="{28A0092B-C50C-407E-A947-70E740481C1C}">
                <a14:useLocalDpi xmlns:a14="http://schemas.microsoft.com/office/drawing/2010/main" val="0"/>
              </a:ext>
            </a:extLst>
          </a:blip>
          <a:stretch>
            <a:fillRect/>
          </a:stretch>
        </p:blipFill>
        <p:spPr>
          <a:xfrm>
            <a:off x="5076056" y="6172150"/>
            <a:ext cx="1788795" cy="1281430"/>
          </a:xfrm>
          <a:prstGeom prst="rect">
            <a:avLst/>
          </a:prstGeom>
          <a:effectLst>
            <a:softEdge rad="368300"/>
          </a:effectLst>
        </p:spPr>
      </p:pic>
      <p:sp>
        <p:nvSpPr>
          <p:cNvPr id="13" name="文本框 12">
            <a:extLst>
              <a:ext uri="{FF2B5EF4-FFF2-40B4-BE49-F238E27FC236}">
                <a16:creationId xmlns:a16="http://schemas.microsoft.com/office/drawing/2014/main" id="{F64B7612-0394-FE40-AE4E-795CF11E5456}"/>
              </a:ext>
            </a:extLst>
          </p:cNvPr>
          <p:cNvSpPr txBox="1"/>
          <p:nvPr/>
        </p:nvSpPr>
        <p:spPr>
          <a:xfrm>
            <a:off x="390779" y="1306384"/>
            <a:ext cx="6701501" cy="1664943"/>
          </a:xfrm>
          <a:prstGeom prst="rect">
            <a:avLst/>
          </a:prstGeom>
          <a:noFill/>
        </p:spPr>
        <p:txBody>
          <a:bodyPr wrap="square" lIns="0" tIns="0" rIns="0" bIns="0" rtlCol="0">
            <a:spAutoFit/>
          </a:bodyPr>
          <a:lstStyle/>
          <a:p>
            <a:pPr eaLnBrk="0" hangingPunct="0">
              <a:lnSpc>
                <a:spcPts val="2220"/>
              </a:lnSpc>
            </a:pPr>
            <a:r>
              <a:rPr lang="zh-CN" altLang="en-US" sz="1400" b="1" dirty="0">
                <a:latin typeface="Microsoft YaHei" panose="020B0503020204020204" pitchFamily="34" charset="-122"/>
                <a:ea typeface="Microsoft YaHei" panose="020B0503020204020204" pitchFamily="34" charset="-122"/>
                <a:cs typeface="Times New Roman" panose="02020603050405020304" pitchFamily="18" charset="0"/>
              </a:rPr>
              <a:t>同济大学元宇宙资深专家：</a:t>
            </a:r>
            <a:r>
              <a:rPr lang="zh-CN" altLang="en-US" sz="1400" dirty="0">
                <a:effectLst/>
                <a:latin typeface="PingFang SC" panose="020B0400000000000000" pitchFamily="34" charset="-122"/>
                <a:ea typeface="PingFang SC" panose="020B0400000000000000" pitchFamily="34" charset="-122"/>
              </a:rPr>
              <a:t>香港同大方舟未来网络科技有限公司、</a:t>
            </a:r>
            <a:r>
              <a:rPr lang="en-GB" altLang="zh-CN" sz="1400" dirty="0">
                <a:effectLst/>
                <a:latin typeface="Helvetica Neue" panose="02000503000000020004" pitchFamily="2" charset="0"/>
                <a:ea typeface="PingFang SC" panose="020B0400000000000000" pitchFamily="34" charset="-122"/>
              </a:rPr>
              <a:t>Web3</a:t>
            </a:r>
            <a:r>
              <a:rPr lang="zh-CN" altLang="en-US" sz="1400" dirty="0">
                <a:effectLst/>
                <a:latin typeface="PingFang SC" panose="020B0400000000000000" pitchFamily="34" charset="-122"/>
                <a:ea typeface="PingFang SC" panose="020B0400000000000000" pitchFamily="34" charset="-122"/>
              </a:rPr>
              <a:t>物联网芯片项目创始人。在同济大学多年从事</a:t>
            </a:r>
            <a:r>
              <a:rPr lang="en-GB" altLang="zh-CN" sz="1400" dirty="0">
                <a:effectLst/>
                <a:latin typeface="Helvetica Neue" panose="02000503000000020004" pitchFamily="2" charset="0"/>
                <a:ea typeface="PingFang SC" panose="020B0400000000000000" pitchFamily="34" charset="-122"/>
              </a:rPr>
              <a:t>IT</a:t>
            </a:r>
            <a:r>
              <a:rPr lang="zh-CN" altLang="en-US" sz="1400" dirty="0">
                <a:effectLst/>
                <a:latin typeface="PingFang SC" panose="020B0400000000000000" pitchFamily="34" charset="-122"/>
                <a:ea typeface="PingFang SC" panose="020B0400000000000000" pitchFamily="34" charset="-122"/>
              </a:rPr>
              <a:t>通信核心技术研发，专注元宇宙区块链底层架构技术与创新应用研究，包括</a:t>
            </a:r>
            <a:r>
              <a:rPr lang="en-GB" altLang="zh-CN" sz="1400" dirty="0" err="1">
                <a:effectLst/>
                <a:latin typeface="Helvetica Neue" panose="02000503000000020004" pitchFamily="2" charset="0"/>
                <a:ea typeface="PingFang SC" panose="020B0400000000000000" pitchFamily="34" charset="-122"/>
              </a:rPr>
              <a:t>Polkadot</a:t>
            </a:r>
            <a:r>
              <a:rPr lang="en-GB" altLang="zh-CN" sz="1400" dirty="0">
                <a:effectLst/>
                <a:latin typeface="Helvetica Neue" panose="02000503000000020004" pitchFamily="2" charset="0"/>
                <a:ea typeface="PingFang SC" panose="020B0400000000000000" pitchFamily="34" charset="-122"/>
              </a:rPr>
              <a:t>/</a:t>
            </a:r>
            <a:r>
              <a:rPr lang="en-GB" altLang="zh-CN" sz="1400" dirty="0" err="1">
                <a:effectLst/>
                <a:latin typeface="Helvetica Neue" panose="02000503000000020004" pitchFamily="2" charset="0"/>
                <a:ea typeface="PingFang SC" panose="020B0400000000000000" pitchFamily="34" charset="-122"/>
              </a:rPr>
              <a:t>Comos</a:t>
            </a:r>
            <a:r>
              <a:rPr lang="en-GB" altLang="zh-CN" sz="1400" dirty="0">
                <a:effectLst/>
                <a:latin typeface="Helvetica Neue" panose="02000503000000020004" pitchFamily="2" charset="0"/>
                <a:ea typeface="PingFang SC" panose="020B0400000000000000" pitchFamily="34" charset="-122"/>
              </a:rPr>
              <a:t>/</a:t>
            </a:r>
            <a:r>
              <a:rPr lang="en-GB" altLang="zh-CN" sz="1400" dirty="0" err="1">
                <a:effectLst/>
                <a:latin typeface="Helvetica Neue" panose="02000503000000020004" pitchFamily="2" charset="0"/>
                <a:ea typeface="PingFang SC" panose="020B0400000000000000" pitchFamily="34" charset="-122"/>
              </a:rPr>
              <a:t>Dfinity</a:t>
            </a:r>
            <a:r>
              <a:rPr lang="en-GB" altLang="zh-CN" sz="1400" dirty="0">
                <a:effectLst/>
                <a:latin typeface="Helvetica Neue" panose="02000503000000020004" pitchFamily="2" charset="0"/>
                <a:ea typeface="PingFang SC" panose="020B0400000000000000" pitchFamily="34" charset="-122"/>
              </a:rPr>
              <a:t>/IPFS</a:t>
            </a:r>
            <a:r>
              <a:rPr lang="zh-CN" altLang="en-US" sz="1400" dirty="0">
                <a:effectLst/>
                <a:latin typeface="PingFang SC" panose="020B0400000000000000" pitchFamily="34" charset="-122"/>
                <a:ea typeface="PingFang SC" panose="020B0400000000000000" pitchFamily="34" charset="-122"/>
              </a:rPr>
              <a:t>区块链架构下的技术体系。在</a:t>
            </a:r>
            <a:r>
              <a:rPr lang="en-GB" altLang="zh-CN" sz="1400" dirty="0">
                <a:effectLst/>
                <a:latin typeface="Helvetica Neue" panose="02000503000000020004" pitchFamily="2" charset="0"/>
                <a:ea typeface="PingFang SC" panose="020B0400000000000000" pitchFamily="34" charset="-122"/>
              </a:rPr>
              <a:t>Web3</a:t>
            </a:r>
            <a:r>
              <a:rPr lang="zh-CN" altLang="en-US" sz="1400" dirty="0">
                <a:effectLst/>
                <a:latin typeface="PingFang SC" panose="020B0400000000000000" pitchFamily="34" charset="-122"/>
                <a:ea typeface="PingFang SC" panose="020B0400000000000000" pitchFamily="34" charset="-122"/>
              </a:rPr>
              <a:t>分布式通信系统与非对称加密通信方面有深入研究与技术积累。目前协助内地航空物流公司研发基于</a:t>
            </a:r>
            <a:r>
              <a:rPr lang="en-GB" altLang="zh-CN" sz="1400" dirty="0">
                <a:effectLst/>
                <a:latin typeface="Helvetica Neue" panose="02000503000000020004" pitchFamily="2" charset="0"/>
                <a:ea typeface="PingFang SC" panose="020B0400000000000000" pitchFamily="34" charset="-122"/>
              </a:rPr>
              <a:t>Web3</a:t>
            </a:r>
            <a:r>
              <a:rPr lang="zh-CN" altLang="en-US" sz="1400" dirty="0">
                <a:effectLst/>
                <a:latin typeface="PingFang SC" panose="020B0400000000000000" pitchFamily="34" charset="-122"/>
                <a:ea typeface="PingFang SC" panose="020B0400000000000000" pitchFamily="34" charset="-122"/>
              </a:rPr>
              <a:t>架构的航空飞行器调度管理软件项目。</a:t>
            </a:r>
          </a:p>
          <a:p>
            <a:pPr lvl="0" eaLnBrk="0" hangingPunct="0">
              <a:lnSpc>
                <a:spcPts val="2220"/>
              </a:lnSpc>
            </a:pPr>
            <a:endParaRPr kumimoji="1" lang="zh-CN" altLang="en-US" sz="1400" b="1" dirty="0">
              <a:solidFill>
                <a:schemeClr val="accent6"/>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2346657E-44D0-2B4D-BFCA-16450090B77B}"/>
              </a:ext>
            </a:extLst>
          </p:cNvPr>
          <p:cNvSpPr txBox="1"/>
          <p:nvPr/>
        </p:nvSpPr>
        <p:spPr>
          <a:xfrm>
            <a:off x="379655" y="2876211"/>
            <a:ext cx="4669740" cy="1052596"/>
          </a:xfrm>
          <a:prstGeom prst="rect">
            <a:avLst/>
          </a:prstGeom>
          <a:noFill/>
        </p:spPr>
        <p:txBody>
          <a:bodyPr wrap="none" lIns="0" tIns="0" rIns="0" bIns="0" rtlCol="0">
            <a:spAutoFit/>
          </a:bodyPr>
          <a:lstStyle/>
          <a:p>
            <a:pPr marL="742950" lvl="1" indent="-285750" eaLnBrk="0" hangingPunct="0">
              <a:lnSpc>
                <a:spcPts val="2060"/>
              </a:lnSpc>
              <a:buFont typeface="Wingdings" pitchFamily="2" charset="2"/>
              <a:buChar char="n"/>
            </a:pP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原铁道部电务局通信信号技术专家组成员；</a:t>
            </a:r>
            <a:endParaRPr lang="zh-CN" altLang="zh-CN" sz="1400" dirty="0">
              <a:latin typeface="Microsoft YaHei" panose="020B0503020204020204" pitchFamily="34" charset="-122"/>
              <a:ea typeface="Microsoft YaHei" panose="020B0503020204020204" pitchFamily="34" charset="-122"/>
            </a:endParaRPr>
          </a:p>
          <a:p>
            <a:pPr marL="742950" lvl="1" indent="-285750" eaLnBrk="0" hangingPunct="0">
              <a:lnSpc>
                <a:spcPts val="2060"/>
              </a:lnSpc>
              <a:buFont typeface="Wingdings" pitchFamily="2" charset="2"/>
              <a:buChar char="n"/>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同济大学元宇宙</a:t>
            </a:r>
            <a:r>
              <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rPr>
              <a:t>Web3</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实验室</a:t>
            </a: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主任</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zh-CN" altLang="zh-CN" sz="1400" dirty="0">
              <a:latin typeface="Microsoft YaHei" panose="020B0503020204020204" pitchFamily="34" charset="-122"/>
              <a:ea typeface="Microsoft YaHei" panose="020B0503020204020204" pitchFamily="34" charset="-122"/>
            </a:endParaRPr>
          </a:p>
          <a:p>
            <a:pPr marL="742950" lvl="1" indent="-285750" eaLnBrk="0" hangingPunct="0">
              <a:lnSpc>
                <a:spcPts val="2060"/>
              </a:lnSpc>
              <a:buFont typeface="Wingdings" pitchFamily="2" charset="2"/>
              <a:buChar char="n"/>
            </a:pP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香港科技大学元宇宙</a:t>
            </a:r>
            <a:r>
              <a:rPr lang="en-US" altLang="zh-CN"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Web3</a:t>
            </a: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实验室</a:t>
            </a:r>
            <a:r>
              <a:rPr lang="en-US" altLang="zh-CN"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联合创始人</a:t>
            </a:r>
            <a:r>
              <a:rPr lang="zh-CN" altLang="zh-CN" sz="1400" dirty="0">
                <a:solidFill>
                  <a:schemeClr val="tx1">
                    <a:lumMod val="95000"/>
                    <a:lumOff val="5000"/>
                  </a:schemeClr>
                </a:solidFill>
                <a:latin typeface="Microsoft YaHei" panose="020B0503020204020204" pitchFamily="34" charset="-122"/>
                <a:ea typeface="Microsoft YaHei" panose="020B0503020204020204" pitchFamily="34" charset="-122"/>
                <a:cs typeface="Times New Roman" panose="02020603050405020304" pitchFamily="18" charset="0"/>
              </a:rPr>
              <a:t>；</a:t>
            </a:r>
            <a:endParaRPr lang="zh-CN" altLang="zh-CN" sz="1400" dirty="0">
              <a:solidFill>
                <a:schemeClr val="tx1">
                  <a:lumMod val="95000"/>
                  <a:lumOff val="5000"/>
                </a:schemeClr>
              </a:solidFill>
              <a:latin typeface="Microsoft YaHei" panose="020B0503020204020204" pitchFamily="34" charset="-122"/>
              <a:ea typeface="Microsoft YaHei" panose="020B0503020204020204" pitchFamily="34" charset="-122"/>
            </a:endParaRPr>
          </a:p>
          <a:p>
            <a:pPr lvl="0" eaLnBrk="0" hangingPunct="0">
              <a:lnSpc>
                <a:spcPts val="2060"/>
              </a:lnSpc>
            </a:pPr>
            <a:endParaRPr lang="zh-CN" altLang="zh-CN" sz="1400" dirty="0">
              <a:latin typeface="Microsoft YaHei" panose="020B0503020204020204" pitchFamily="34" charset="-122"/>
              <a:ea typeface="Microsoft YaHei" panose="020B0503020204020204" pitchFamily="34" charset="-122"/>
            </a:endParaRPr>
          </a:p>
        </p:txBody>
      </p:sp>
      <p:pic>
        <p:nvPicPr>
          <p:cNvPr id="16" name="图片 15">
            <a:extLst>
              <a:ext uri="{FF2B5EF4-FFF2-40B4-BE49-F238E27FC236}">
                <a16:creationId xmlns:a16="http://schemas.microsoft.com/office/drawing/2014/main" id="{DD2E5292-5E95-3342-BE6D-647250ED5E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6248" y="608121"/>
            <a:ext cx="2018140" cy="2018140"/>
          </a:xfrm>
          <a:prstGeom prst="rect">
            <a:avLst/>
          </a:prstGeom>
        </p:spPr>
      </p:pic>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A8258EAF-A99E-2541-ACE0-2ED072FFF0A1}"/>
                  </a:ext>
                </a:extLst>
              </p14:cNvPr>
              <p14:cNvContentPartPr/>
              <p14:nvPr/>
            </p14:nvContentPartPr>
            <p14:xfrm>
              <a:off x="1706138" y="2070159"/>
              <a:ext cx="360" cy="360"/>
            </p14:xfrm>
          </p:contentPart>
        </mc:Choice>
        <mc:Fallback xmlns="">
          <p:pic>
            <p:nvPicPr>
              <p:cNvPr id="18" name="墨迹 17">
                <a:extLst>
                  <a:ext uri="{FF2B5EF4-FFF2-40B4-BE49-F238E27FC236}">
                    <a16:creationId xmlns:a16="http://schemas.microsoft.com/office/drawing/2014/main" id="{A8258EAF-A99E-2541-ACE0-2ED072FFF0A1}"/>
                  </a:ext>
                </a:extLst>
              </p:cNvPr>
              <p:cNvPicPr/>
              <p:nvPr/>
            </p:nvPicPr>
            <p:blipFill>
              <a:blip r:embed="rId7"/>
              <a:stretch>
                <a:fillRect/>
              </a:stretch>
            </p:blipFill>
            <p:spPr>
              <a:xfrm>
                <a:off x="1697498" y="20611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a:extLst>
                  <a:ext uri="{FF2B5EF4-FFF2-40B4-BE49-F238E27FC236}">
                    <a16:creationId xmlns:a16="http://schemas.microsoft.com/office/drawing/2014/main" id="{0F7EA7F9-9623-AF40-B6ED-F8498F457DB7}"/>
                  </a:ext>
                </a:extLst>
              </p14:cNvPr>
              <p14:cNvContentPartPr/>
              <p14:nvPr/>
            </p14:nvContentPartPr>
            <p14:xfrm>
              <a:off x="1823498" y="2813559"/>
              <a:ext cx="360" cy="360"/>
            </p14:xfrm>
          </p:contentPart>
        </mc:Choice>
        <mc:Fallback xmlns="">
          <p:pic>
            <p:nvPicPr>
              <p:cNvPr id="19" name="墨迹 18">
                <a:extLst>
                  <a:ext uri="{FF2B5EF4-FFF2-40B4-BE49-F238E27FC236}">
                    <a16:creationId xmlns:a16="http://schemas.microsoft.com/office/drawing/2014/main" id="{0F7EA7F9-9623-AF40-B6ED-F8498F457DB7}"/>
                  </a:ext>
                </a:extLst>
              </p:cNvPr>
              <p:cNvPicPr/>
              <p:nvPr/>
            </p:nvPicPr>
            <p:blipFill>
              <a:blip r:embed="rId7"/>
              <a:stretch>
                <a:fillRect/>
              </a:stretch>
            </p:blipFill>
            <p:spPr>
              <a:xfrm>
                <a:off x="1814498" y="28049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墨迹 19">
                <a:extLst>
                  <a:ext uri="{FF2B5EF4-FFF2-40B4-BE49-F238E27FC236}">
                    <a16:creationId xmlns:a16="http://schemas.microsoft.com/office/drawing/2014/main" id="{0BF4FF3F-D330-F64A-8D20-FB4BA5A4B182}"/>
                  </a:ext>
                </a:extLst>
              </p14:cNvPr>
              <p14:cNvContentPartPr/>
              <p14:nvPr/>
            </p14:nvContentPartPr>
            <p14:xfrm>
              <a:off x="1959578" y="2299119"/>
              <a:ext cx="360" cy="360"/>
            </p14:xfrm>
          </p:contentPart>
        </mc:Choice>
        <mc:Fallback xmlns="">
          <p:pic>
            <p:nvPicPr>
              <p:cNvPr id="20" name="墨迹 19">
                <a:extLst>
                  <a:ext uri="{FF2B5EF4-FFF2-40B4-BE49-F238E27FC236}">
                    <a16:creationId xmlns:a16="http://schemas.microsoft.com/office/drawing/2014/main" id="{0BF4FF3F-D330-F64A-8D20-FB4BA5A4B182}"/>
                  </a:ext>
                </a:extLst>
              </p:cNvPr>
              <p:cNvPicPr/>
              <p:nvPr/>
            </p:nvPicPr>
            <p:blipFill>
              <a:blip r:embed="rId7"/>
              <a:stretch>
                <a:fillRect/>
              </a:stretch>
            </p:blipFill>
            <p:spPr>
              <a:xfrm>
                <a:off x="1950938" y="2290119"/>
                <a:ext cx="18000" cy="18000"/>
              </a:xfrm>
              <a:prstGeom prst="rect">
                <a:avLst/>
              </a:prstGeom>
            </p:spPr>
          </p:pic>
        </mc:Fallback>
      </mc:AlternateContent>
      <p:sp>
        <p:nvSpPr>
          <p:cNvPr id="3" name="矩形 2">
            <a:extLst>
              <a:ext uri="{FF2B5EF4-FFF2-40B4-BE49-F238E27FC236}">
                <a16:creationId xmlns:a16="http://schemas.microsoft.com/office/drawing/2014/main" id="{8195B671-03CE-6849-B1EE-93CD475F09E4}"/>
              </a:ext>
            </a:extLst>
          </p:cNvPr>
          <p:cNvSpPr/>
          <p:nvPr/>
        </p:nvSpPr>
        <p:spPr>
          <a:xfrm>
            <a:off x="323528" y="762258"/>
            <a:ext cx="3383296" cy="33855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个人简介 </a:t>
            </a:r>
            <a:r>
              <a:rPr lang="en-GB" altLang="zh-CN" sz="1600" b="1" dirty="0">
                <a:latin typeface="Microsoft YaHei" panose="020B0503020204020204" pitchFamily="34" charset="-122"/>
                <a:ea typeface="Microsoft YaHei" panose="020B0503020204020204" pitchFamily="34" charset="-122"/>
                <a:cs typeface="Times New Roman" panose="02020603050405020304" pitchFamily="18" charset="0"/>
              </a:rPr>
              <a:t>Personal</a:t>
            </a:r>
            <a:r>
              <a:rPr lang="zh-CN" altLang="en-US" sz="1600" b="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1600" b="1" dirty="0">
                <a:latin typeface="Microsoft YaHei" panose="020B0503020204020204" pitchFamily="34" charset="-122"/>
                <a:ea typeface="Microsoft YaHei" panose="020B0503020204020204" pitchFamily="34" charset="-122"/>
                <a:cs typeface="Times New Roman" panose="02020603050405020304" pitchFamily="18" charset="0"/>
              </a:rPr>
              <a:t>P</a:t>
            </a:r>
            <a:r>
              <a:rPr lang="en-GB" altLang="zh-CN" sz="1600" b="1" dirty="0" err="1">
                <a:latin typeface="Microsoft YaHei" panose="020B0503020204020204" pitchFamily="34" charset="-122"/>
                <a:ea typeface="Microsoft YaHei" panose="020B0503020204020204" pitchFamily="34" charset="-122"/>
                <a:cs typeface="Times New Roman" panose="02020603050405020304" pitchFamily="18" charset="0"/>
              </a:rPr>
              <a:t>rofile</a:t>
            </a:r>
            <a:endParaRPr lang="zh-CN" altLang="en-US" sz="1600" b="1"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FE165AE3-7E57-3C47-9143-11BDAACD00FD}"/>
              </a:ext>
            </a:extLst>
          </p:cNvPr>
          <p:cNvSpPr/>
          <p:nvPr/>
        </p:nvSpPr>
        <p:spPr>
          <a:xfrm>
            <a:off x="246669" y="3833134"/>
            <a:ext cx="5565269" cy="606320"/>
          </a:xfrm>
          <a:prstGeom prst="rect">
            <a:avLst/>
          </a:prstGeom>
          <a:ln>
            <a:extLst>
              <a:ext uri="{C807C97D-BFC1-408E-A445-0C87EB9F89A2}">
                <ask:lineSketchStyleProps xmlns:ask="http://schemas.microsoft.com/office/drawing/2018/sketchyshapes" sd="1049799907">
                  <a:custGeom>
                    <a:avLst/>
                    <a:gdLst>
                      <a:gd name="connsiteX0" fmla="*/ 0 w 5565269"/>
                      <a:gd name="connsiteY0" fmla="*/ 0 h 606320"/>
                      <a:gd name="connsiteX1" fmla="*/ 751311 w 5565269"/>
                      <a:gd name="connsiteY1" fmla="*/ 0 h 606320"/>
                      <a:gd name="connsiteX2" fmla="*/ 1335665 w 5565269"/>
                      <a:gd name="connsiteY2" fmla="*/ 0 h 606320"/>
                      <a:gd name="connsiteX3" fmla="*/ 2031323 w 5565269"/>
                      <a:gd name="connsiteY3" fmla="*/ 0 h 606320"/>
                      <a:gd name="connsiteX4" fmla="*/ 2560024 w 5565269"/>
                      <a:gd name="connsiteY4" fmla="*/ 0 h 606320"/>
                      <a:gd name="connsiteX5" fmla="*/ 3200030 w 5565269"/>
                      <a:gd name="connsiteY5" fmla="*/ 0 h 606320"/>
                      <a:gd name="connsiteX6" fmla="*/ 3784383 w 5565269"/>
                      <a:gd name="connsiteY6" fmla="*/ 0 h 606320"/>
                      <a:gd name="connsiteX7" fmla="*/ 4313083 w 5565269"/>
                      <a:gd name="connsiteY7" fmla="*/ 0 h 606320"/>
                      <a:gd name="connsiteX8" fmla="*/ 5565269 w 5565269"/>
                      <a:gd name="connsiteY8" fmla="*/ 0 h 606320"/>
                      <a:gd name="connsiteX9" fmla="*/ 5565269 w 5565269"/>
                      <a:gd name="connsiteY9" fmla="*/ 606320 h 606320"/>
                      <a:gd name="connsiteX10" fmla="*/ 4980916 w 5565269"/>
                      <a:gd name="connsiteY10" fmla="*/ 606320 h 606320"/>
                      <a:gd name="connsiteX11" fmla="*/ 4340910 w 5565269"/>
                      <a:gd name="connsiteY11" fmla="*/ 606320 h 606320"/>
                      <a:gd name="connsiteX12" fmla="*/ 3645251 w 5565269"/>
                      <a:gd name="connsiteY12" fmla="*/ 606320 h 606320"/>
                      <a:gd name="connsiteX13" fmla="*/ 3005245 w 5565269"/>
                      <a:gd name="connsiteY13" fmla="*/ 606320 h 606320"/>
                      <a:gd name="connsiteX14" fmla="*/ 2365239 w 5565269"/>
                      <a:gd name="connsiteY14" fmla="*/ 606320 h 606320"/>
                      <a:gd name="connsiteX15" fmla="*/ 1836539 w 5565269"/>
                      <a:gd name="connsiteY15" fmla="*/ 606320 h 606320"/>
                      <a:gd name="connsiteX16" fmla="*/ 1029575 w 5565269"/>
                      <a:gd name="connsiteY16" fmla="*/ 606320 h 606320"/>
                      <a:gd name="connsiteX17" fmla="*/ 0 w 5565269"/>
                      <a:gd name="connsiteY17" fmla="*/ 606320 h 606320"/>
                      <a:gd name="connsiteX18" fmla="*/ 0 w 5565269"/>
                      <a:gd name="connsiteY18" fmla="*/ 0 h 60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5269" h="606320" fill="none" extrusionOk="0">
                        <a:moveTo>
                          <a:pt x="0" y="0"/>
                        </a:moveTo>
                        <a:cubicBezTo>
                          <a:pt x="198253" y="-37124"/>
                          <a:pt x="380032" y="32909"/>
                          <a:pt x="751311" y="0"/>
                        </a:cubicBezTo>
                        <a:cubicBezTo>
                          <a:pt x="1122590" y="-32909"/>
                          <a:pt x="1135197" y="-8529"/>
                          <a:pt x="1335665" y="0"/>
                        </a:cubicBezTo>
                        <a:cubicBezTo>
                          <a:pt x="1536133" y="8529"/>
                          <a:pt x="1780949" y="-23059"/>
                          <a:pt x="2031323" y="0"/>
                        </a:cubicBezTo>
                        <a:cubicBezTo>
                          <a:pt x="2281697" y="23059"/>
                          <a:pt x="2445273" y="26355"/>
                          <a:pt x="2560024" y="0"/>
                        </a:cubicBezTo>
                        <a:cubicBezTo>
                          <a:pt x="2674775" y="-26355"/>
                          <a:pt x="2914785" y="7004"/>
                          <a:pt x="3200030" y="0"/>
                        </a:cubicBezTo>
                        <a:cubicBezTo>
                          <a:pt x="3485275" y="-7004"/>
                          <a:pt x="3522637" y="-1988"/>
                          <a:pt x="3784383" y="0"/>
                        </a:cubicBezTo>
                        <a:cubicBezTo>
                          <a:pt x="4046129" y="1988"/>
                          <a:pt x="4069654" y="2066"/>
                          <a:pt x="4313083" y="0"/>
                        </a:cubicBezTo>
                        <a:cubicBezTo>
                          <a:pt x="4556512" y="-2066"/>
                          <a:pt x="5100144" y="-33077"/>
                          <a:pt x="5565269" y="0"/>
                        </a:cubicBezTo>
                        <a:cubicBezTo>
                          <a:pt x="5546956" y="217094"/>
                          <a:pt x="5542328" y="394055"/>
                          <a:pt x="5565269" y="606320"/>
                        </a:cubicBezTo>
                        <a:cubicBezTo>
                          <a:pt x="5409502" y="616437"/>
                          <a:pt x="5133478" y="608517"/>
                          <a:pt x="4980916" y="606320"/>
                        </a:cubicBezTo>
                        <a:cubicBezTo>
                          <a:pt x="4828354" y="604123"/>
                          <a:pt x="4586464" y="636726"/>
                          <a:pt x="4340910" y="606320"/>
                        </a:cubicBezTo>
                        <a:cubicBezTo>
                          <a:pt x="4095356" y="575914"/>
                          <a:pt x="3936256" y="590741"/>
                          <a:pt x="3645251" y="606320"/>
                        </a:cubicBezTo>
                        <a:cubicBezTo>
                          <a:pt x="3354246" y="621899"/>
                          <a:pt x="3302913" y="601777"/>
                          <a:pt x="3005245" y="606320"/>
                        </a:cubicBezTo>
                        <a:cubicBezTo>
                          <a:pt x="2707577" y="610863"/>
                          <a:pt x="2634281" y="594776"/>
                          <a:pt x="2365239" y="606320"/>
                        </a:cubicBezTo>
                        <a:cubicBezTo>
                          <a:pt x="2096197" y="617864"/>
                          <a:pt x="1974383" y="606090"/>
                          <a:pt x="1836539" y="606320"/>
                        </a:cubicBezTo>
                        <a:cubicBezTo>
                          <a:pt x="1698695" y="606550"/>
                          <a:pt x="1369637" y="594021"/>
                          <a:pt x="1029575" y="606320"/>
                        </a:cubicBezTo>
                        <a:cubicBezTo>
                          <a:pt x="689513" y="618619"/>
                          <a:pt x="354540" y="624097"/>
                          <a:pt x="0" y="606320"/>
                        </a:cubicBezTo>
                        <a:cubicBezTo>
                          <a:pt x="17093" y="310121"/>
                          <a:pt x="-16509" y="194041"/>
                          <a:pt x="0" y="0"/>
                        </a:cubicBezTo>
                        <a:close/>
                      </a:path>
                      <a:path w="5565269" h="606320" stroke="0" extrusionOk="0">
                        <a:moveTo>
                          <a:pt x="0" y="0"/>
                        </a:moveTo>
                        <a:cubicBezTo>
                          <a:pt x="260950" y="9790"/>
                          <a:pt x="462736" y="-25963"/>
                          <a:pt x="584353" y="0"/>
                        </a:cubicBezTo>
                        <a:cubicBezTo>
                          <a:pt x="705970" y="25963"/>
                          <a:pt x="1095964" y="16641"/>
                          <a:pt x="1224359" y="0"/>
                        </a:cubicBezTo>
                        <a:cubicBezTo>
                          <a:pt x="1352754" y="-16641"/>
                          <a:pt x="1703685" y="-15212"/>
                          <a:pt x="1864365" y="0"/>
                        </a:cubicBezTo>
                        <a:cubicBezTo>
                          <a:pt x="2025045" y="15212"/>
                          <a:pt x="2229807" y="17978"/>
                          <a:pt x="2504371" y="0"/>
                        </a:cubicBezTo>
                        <a:cubicBezTo>
                          <a:pt x="2778935" y="-17978"/>
                          <a:pt x="3046548" y="25499"/>
                          <a:pt x="3255682" y="0"/>
                        </a:cubicBezTo>
                        <a:cubicBezTo>
                          <a:pt x="3464816" y="-25499"/>
                          <a:pt x="3584768" y="24364"/>
                          <a:pt x="3840036" y="0"/>
                        </a:cubicBezTo>
                        <a:cubicBezTo>
                          <a:pt x="4095304" y="-24364"/>
                          <a:pt x="4240908" y="-18008"/>
                          <a:pt x="4480042" y="0"/>
                        </a:cubicBezTo>
                        <a:cubicBezTo>
                          <a:pt x="4719176" y="18008"/>
                          <a:pt x="5345016" y="51"/>
                          <a:pt x="5565269" y="0"/>
                        </a:cubicBezTo>
                        <a:cubicBezTo>
                          <a:pt x="5590364" y="152478"/>
                          <a:pt x="5566712" y="392959"/>
                          <a:pt x="5565269" y="606320"/>
                        </a:cubicBezTo>
                        <a:cubicBezTo>
                          <a:pt x="5270105" y="579168"/>
                          <a:pt x="5126334" y="621815"/>
                          <a:pt x="4925263" y="606320"/>
                        </a:cubicBezTo>
                        <a:cubicBezTo>
                          <a:pt x="4724192" y="590825"/>
                          <a:pt x="4566503" y="605607"/>
                          <a:pt x="4340910" y="606320"/>
                        </a:cubicBezTo>
                        <a:cubicBezTo>
                          <a:pt x="4115317" y="607033"/>
                          <a:pt x="4068100" y="616386"/>
                          <a:pt x="3812209" y="606320"/>
                        </a:cubicBezTo>
                        <a:cubicBezTo>
                          <a:pt x="3556318" y="596254"/>
                          <a:pt x="3381913" y="606202"/>
                          <a:pt x="3227856" y="606320"/>
                        </a:cubicBezTo>
                        <a:cubicBezTo>
                          <a:pt x="3073799" y="606438"/>
                          <a:pt x="2702835" y="604052"/>
                          <a:pt x="2476545" y="606320"/>
                        </a:cubicBezTo>
                        <a:cubicBezTo>
                          <a:pt x="2250255" y="608588"/>
                          <a:pt x="2026714" y="623974"/>
                          <a:pt x="1892191" y="606320"/>
                        </a:cubicBezTo>
                        <a:cubicBezTo>
                          <a:pt x="1757668" y="588666"/>
                          <a:pt x="1541789" y="628252"/>
                          <a:pt x="1252186" y="606320"/>
                        </a:cubicBezTo>
                        <a:cubicBezTo>
                          <a:pt x="962584" y="584388"/>
                          <a:pt x="918727" y="618612"/>
                          <a:pt x="723485" y="606320"/>
                        </a:cubicBezTo>
                        <a:cubicBezTo>
                          <a:pt x="528243" y="594028"/>
                          <a:pt x="311541" y="593153"/>
                          <a:pt x="0" y="606320"/>
                        </a:cubicBezTo>
                        <a:cubicBezTo>
                          <a:pt x="-6200" y="418059"/>
                          <a:pt x="7987" y="184527"/>
                          <a:pt x="0" y="0"/>
                        </a:cubicBezTo>
                        <a:close/>
                      </a:path>
                    </a:pathLst>
                  </a:cu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pPr eaLnBrk="0" hangingPunct="0">
              <a:lnSpc>
                <a:spcPts val="2060"/>
              </a:lnSpc>
            </a:pPr>
            <a:r>
              <a:rPr lang="zh-CN" altLang="zh-CN" sz="1400" b="1" dirty="0">
                <a:latin typeface="Microsoft YaHei" panose="020B0503020204020204" pitchFamily="34" charset="-122"/>
                <a:ea typeface="Microsoft YaHei" panose="020B0503020204020204" pitchFamily="34" charset="-122"/>
                <a:cs typeface="Times New Roman" panose="02020603050405020304" pitchFamily="18" charset="0"/>
              </a:rPr>
              <a:t>arkChip</a:t>
            </a: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元宇宙</a:t>
            </a: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物联网芯片、</a:t>
            </a:r>
            <a:r>
              <a:rPr lang="zh-CN" altLang="zh-CN" sz="1400" b="1" dirty="0">
                <a:latin typeface="Microsoft YaHei" panose="020B0503020204020204" pitchFamily="34" charset="-122"/>
                <a:ea typeface="Microsoft YaHei" panose="020B0503020204020204" pitchFamily="34" charset="-122"/>
                <a:cs typeface="Times New Roman" panose="02020603050405020304" pitchFamily="18" charset="0"/>
              </a:rPr>
              <a:t>Musky</a:t>
            </a:r>
            <a:r>
              <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rPr>
              <a:t>区块链智能合约编程语言创始人</a:t>
            </a:r>
            <a:endParaRPr lang="en-US"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a:p>
            <a:pPr eaLnBrk="0" hangingPunct="0">
              <a:lnSpc>
                <a:spcPts val="2060"/>
              </a:lnSpc>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腾讯云战略元宇宙产业导师</a:t>
            </a:r>
            <a:endParaRPr lang="zh-CN" altLang="zh-CN" sz="14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a16="http://schemas.microsoft.com/office/drawing/2014/main" id="{3D6AB325-AAAF-164C-8ABC-531686C6EE39}"/>
              </a:ext>
            </a:extLst>
          </p:cNvPr>
          <p:cNvSpPr txBox="1"/>
          <p:nvPr/>
        </p:nvSpPr>
        <p:spPr>
          <a:xfrm>
            <a:off x="5956048" y="4006262"/>
            <a:ext cx="897682" cy="215444"/>
          </a:xfrm>
          <a:prstGeom prst="rect">
            <a:avLst/>
          </a:prstGeom>
          <a:noFill/>
        </p:spPr>
        <p:txBody>
          <a:bodyPr wrap="none" lIns="0" tIns="0" rIns="0" bIns="0" rtlCol="0">
            <a:spAutoFit/>
          </a:bodyPr>
          <a:lstStyle/>
          <a:p>
            <a:r>
              <a:rPr kumimoji="1" lang="zh-CN" altLang="en-US" sz="1400" b="1" dirty="0">
                <a:solidFill>
                  <a:schemeClr val="tx1">
                    <a:lumMod val="85000"/>
                    <a:lumOff val="15000"/>
                  </a:schemeClr>
                </a:solidFill>
                <a:latin typeface="微软雅黑" pitchFamily="34" charset="-122"/>
                <a:ea typeface="微软雅黑" pitchFamily="34" charset="-122"/>
              </a:rPr>
              <a:t>微信公众号</a:t>
            </a:r>
          </a:p>
        </p:txBody>
      </p:sp>
      <p:pic>
        <p:nvPicPr>
          <p:cNvPr id="21" name="图片 20">
            <a:extLst>
              <a:ext uri="{FF2B5EF4-FFF2-40B4-BE49-F238E27FC236}">
                <a16:creationId xmlns:a16="http://schemas.microsoft.com/office/drawing/2014/main" id="{4716CDA9-CFF9-7A4D-A63B-7B97E1507A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57999" y="3259574"/>
            <a:ext cx="1527428" cy="1017220"/>
          </a:xfrm>
          <a:prstGeom prst="rect">
            <a:avLst/>
          </a:prstGeom>
          <a:ln w="3175">
            <a:no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sp>
        <p:nvSpPr>
          <p:cNvPr id="9" name="文本框 8">
            <a:extLst>
              <a:ext uri="{FF2B5EF4-FFF2-40B4-BE49-F238E27FC236}">
                <a16:creationId xmlns:a16="http://schemas.microsoft.com/office/drawing/2014/main" id="{F162A00D-50F1-CD31-3A77-50847ACD2D27}"/>
              </a:ext>
            </a:extLst>
          </p:cNvPr>
          <p:cNvSpPr txBox="1"/>
          <p:nvPr/>
        </p:nvSpPr>
        <p:spPr>
          <a:xfrm>
            <a:off x="7153600" y="4285565"/>
            <a:ext cx="1743731" cy="307777"/>
          </a:xfrm>
          <a:prstGeom prst="rect">
            <a:avLst/>
          </a:prstGeom>
          <a:noFill/>
        </p:spPr>
        <p:txBody>
          <a:bodyPr wrap="square">
            <a:spAutoFit/>
          </a:bodyPr>
          <a:lstStyle/>
          <a:p>
            <a:r>
              <a:rPr lang="en-GB" altLang="zh-CN" sz="1400" b="1" dirty="0">
                <a:solidFill>
                  <a:schemeClr val="accent6">
                    <a:lumMod val="50000"/>
                  </a:schemeClr>
                </a:solidFill>
                <a:effectLst/>
                <a:latin typeface="Helvetica Neue" panose="02000503000000020004" pitchFamily="2" charset="0"/>
                <a:hlinkClick r:id="rId11">
                  <a:extLst>
                    <a:ext uri="{A12FA001-AC4F-418D-AE19-62706E023703}">
                      <ahyp:hlinkClr xmlns:ahyp="http://schemas.microsoft.com/office/drawing/2018/hyperlinkcolor" val="tx"/>
                    </a:ext>
                  </a:extLst>
                </a:hlinkClick>
              </a:rPr>
              <a:t>https://arkmeta.io</a:t>
            </a:r>
            <a:endParaRPr lang="zh-CN" altLang="en-US" sz="1400" dirty="0">
              <a:solidFill>
                <a:schemeClr val="accent6">
                  <a:lumMod val="50000"/>
                </a:schemeClr>
              </a:solidFill>
            </a:endParaRPr>
          </a:p>
        </p:txBody>
      </p:sp>
    </p:spTree>
    <p:extLst>
      <p:ext uri="{BB962C8B-B14F-4D97-AF65-F5344CB8AC3E}">
        <p14:creationId xmlns:p14="http://schemas.microsoft.com/office/powerpoint/2010/main" val="3643362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0-#ppt_w/2"/>
                                          </p:val>
                                        </p:tav>
                                        <p:tav tm="100000">
                                          <p:val>
                                            <p:strVal val="#ppt_x"/>
                                          </p:val>
                                        </p:tav>
                                      </p:tavLst>
                                    </p:anim>
                                    <p:anim calcmode="lin" valueType="num">
                                      <p:cBhvr additive="base">
                                        <p:cTn id="8" dur="7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3"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style.rotation</p:attrName>
                                        </p:attrNameLst>
                                      </p:cBhvr>
                                      <p:tavLst>
                                        <p:tav tm="0">
                                          <p:val>
                                            <p:fltVal val="90"/>
                                          </p:val>
                                        </p:tav>
                                        <p:tav tm="100000">
                                          <p:val>
                                            <p:fltVal val="0"/>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77D1C44-B6ED-7849-9AC0-969709472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542" y="2353821"/>
            <a:ext cx="3094459" cy="1873875"/>
          </a:xfrm>
          <a:prstGeom prst="rect">
            <a:avLst/>
          </a:prstGeom>
        </p:spPr>
      </p:pic>
      <p:sp>
        <p:nvSpPr>
          <p:cNvPr id="2" name="标题 1">
            <a:extLst>
              <a:ext uri="{FF2B5EF4-FFF2-40B4-BE49-F238E27FC236}">
                <a16:creationId xmlns:a16="http://schemas.microsoft.com/office/drawing/2014/main" id="{15A39D74-22E2-1545-ACA1-E757CDD67634}"/>
              </a:ext>
            </a:extLst>
          </p:cNvPr>
          <p:cNvSpPr>
            <a:spLocks noGrp="1"/>
          </p:cNvSpPr>
          <p:nvPr>
            <p:ph type="title"/>
          </p:nvPr>
        </p:nvSpPr>
        <p:spPr/>
        <p:txBody>
          <a:bodyPr/>
          <a:lstStyle/>
          <a:p>
            <a:r>
              <a:rPr kumimoji="1" lang="en-US" altLang="zh-CN" dirty="0"/>
              <a:t>Web3.0</a:t>
            </a:r>
            <a:r>
              <a:rPr kumimoji="1" lang="zh-CN" altLang="en-US" dirty="0"/>
              <a:t>网络概念</a:t>
            </a:r>
          </a:p>
        </p:txBody>
      </p:sp>
      <p:sp>
        <p:nvSpPr>
          <p:cNvPr id="4" name="矩形 3">
            <a:extLst>
              <a:ext uri="{FF2B5EF4-FFF2-40B4-BE49-F238E27FC236}">
                <a16:creationId xmlns:a16="http://schemas.microsoft.com/office/drawing/2014/main" id="{91982CF2-79E3-1347-AC44-86C73AECB462}"/>
              </a:ext>
            </a:extLst>
          </p:cNvPr>
          <p:cNvSpPr/>
          <p:nvPr/>
        </p:nvSpPr>
        <p:spPr>
          <a:xfrm>
            <a:off x="395536" y="1203598"/>
            <a:ext cx="5056099" cy="994568"/>
          </a:xfrm>
          <a:prstGeom prst="rect">
            <a:avLst/>
          </a:prstGeom>
        </p:spPr>
        <p:txBody>
          <a:bodyPr wrap="square">
            <a:spAutoFit/>
          </a:bodyPr>
          <a:lstStyle/>
          <a:p>
            <a:pPr>
              <a:lnSpc>
                <a:spcPts val="1840"/>
              </a:lnSpc>
            </a:pPr>
            <a:r>
              <a:rPr lang="zh-CN" altLang="en-US" sz="1200" dirty="0">
                <a:latin typeface="Microsoft YaHei" panose="020B0503020204020204" pitchFamily="34" charset="-122"/>
                <a:ea typeface="Microsoft YaHei" panose="020B0503020204020204" pitchFamily="34" charset="-122"/>
              </a:rPr>
              <a:t>Web3（也被称为Web 3.0）是关于万维网发展的一个概念，主要与基于区块链的去中心化、加密货币以及非同质化代币有关。 与区块链有关的web3概念是由区块链以太坊联合创始人Gavin Wood于2014年提出，并于2021年受到加密货币爱好者、大型科技公司和创业投资公司的关注。</a:t>
            </a:r>
          </a:p>
        </p:txBody>
      </p:sp>
      <p:sp>
        <p:nvSpPr>
          <p:cNvPr id="5" name="矩形 4">
            <a:extLst>
              <a:ext uri="{FF2B5EF4-FFF2-40B4-BE49-F238E27FC236}">
                <a16:creationId xmlns:a16="http://schemas.microsoft.com/office/drawing/2014/main" id="{3CDF8E5E-E66E-0247-BB26-91694859C02D}"/>
              </a:ext>
            </a:extLst>
          </p:cNvPr>
          <p:cNvSpPr/>
          <p:nvPr/>
        </p:nvSpPr>
        <p:spPr>
          <a:xfrm>
            <a:off x="395536" y="771550"/>
            <a:ext cx="4032448" cy="369332"/>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a:latin typeface="Microsoft YaHei" panose="020B0503020204020204" pitchFamily="34" charset="-122"/>
                <a:ea typeface="Microsoft YaHei" panose="020B0503020204020204" pitchFamily="34" charset="-122"/>
              </a:rPr>
              <a:t>Web3网络概念与历史起源</a:t>
            </a:r>
            <a:endParaRPr lang="zh-CN" altLang="en-US" b="1" dirty="0"/>
          </a:p>
        </p:txBody>
      </p:sp>
      <p:sp>
        <p:nvSpPr>
          <p:cNvPr id="6" name="矩形 5">
            <a:extLst>
              <a:ext uri="{FF2B5EF4-FFF2-40B4-BE49-F238E27FC236}">
                <a16:creationId xmlns:a16="http://schemas.microsoft.com/office/drawing/2014/main" id="{BD137A94-1810-D04A-9A2E-B6B062F4AF93}"/>
              </a:ext>
            </a:extLst>
          </p:cNvPr>
          <p:cNvSpPr/>
          <p:nvPr/>
        </p:nvSpPr>
        <p:spPr>
          <a:xfrm>
            <a:off x="395536" y="2246520"/>
            <a:ext cx="4032448" cy="1456232"/>
          </a:xfrm>
          <a:prstGeom prst="rect">
            <a:avLst/>
          </a:prstGeom>
        </p:spPr>
        <p:txBody>
          <a:bodyPr wrap="square">
            <a:spAutoFit/>
          </a:bodyPr>
          <a:lstStyle/>
          <a:p>
            <a:pPr>
              <a:lnSpc>
                <a:spcPts val="1840"/>
              </a:lnSpc>
            </a:pPr>
            <a:r>
              <a:rPr lang="en-GB" altLang="zh-CN" sz="1200" b="1" dirty="0">
                <a:solidFill>
                  <a:srgbClr val="202122"/>
                </a:solidFill>
                <a:latin typeface="Microsoft YaHei" panose="020B0503020204020204" pitchFamily="34" charset="-122"/>
                <a:ea typeface="Microsoft YaHei" panose="020B0503020204020204" pitchFamily="34" charset="-122"/>
              </a:rPr>
              <a:t>Web 3.0</a:t>
            </a:r>
            <a:r>
              <a:rPr lang="zh-CN" altLang="en-GB" sz="1200" b="1" dirty="0">
                <a:solidFill>
                  <a:srgbClr val="202122"/>
                </a:solidFill>
                <a:latin typeface="Microsoft YaHei" panose="020B0503020204020204" pitchFamily="34" charset="-122"/>
                <a:ea typeface="Microsoft YaHei" panose="020B0503020204020204" pitchFamily="34" charset="-122"/>
              </a:rPr>
              <a:t>网络</a:t>
            </a:r>
            <a:r>
              <a:rPr lang="zh-CN" altLang="en-US" sz="1200" b="1" dirty="0">
                <a:solidFill>
                  <a:srgbClr val="202122"/>
                </a:solidFill>
                <a:latin typeface="Microsoft YaHei" panose="020B0503020204020204" pitchFamily="34" charset="-122"/>
                <a:ea typeface="Microsoft YaHei" panose="020B0503020204020204" pitchFamily="34" charset="-122"/>
              </a:rPr>
              <a:t>的显著特征：</a:t>
            </a:r>
          </a:p>
          <a:p>
            <a:pPr>
              <a:lnSpc>
                <a:spcPts val="1840"/>
              </a:lnSpc>
              <a:buFont typeface="+mj-lt"/>
              <a:buAutoNum type="arabicPeriod"/>
            </a:pPr>
            <a:r>
              <a:rPr lang="zh-CN" altLang="en-US" sz="1200" dirty="0">
                <a:solidFill>
                  <a:srgbClr val="202122"/>
                </a:solidFill>
                <a:latin typeface="Microsoft YaHei" panose="020B0503020204020204" pitchFamily="34" charset="-122"/>
                <a:ea typeface="Microsoft YaHei" panose="020B0503020204020204" pitchFamily="34" charset="-122"/>
              </a:rPr>
              <a:t>拥有</a:t>
            </a:r>
            <a:r>
              <a:rPr lang="en-US" altLang="zh-CN" sz="1200" dirty="0">
                <a:solidFill>
                  <a:srgbClr val="202122"/>
                </a:solidFill>
                <a:latin typeface="Microsoft YaHei" panose="020B0503020204020204" pitchFamily="34" charset="-122"/>
                <a:ea typeface="Microsoft YaHei" panose="020B0503020204020204" pitchFamily="34" charset="-122"/>
              </a:rPr>
              <a:t>10</a:t>
            </a:r>
            <a:r>
              <a:rPr lang="en-GB" altLang="zh-CN" sz="1200" dirty="0">
                <a:solidFill>
                  <a:srgbClr val="202122"/>
                </a:solidFill>
                <a:latin typeface="Microsoft YaHei" panose="020B0503020204020204" pitchFamily="34" charset="-122"/>
                <a:ea typeface="Microsoft YaHei" panose="020B0503020204020204" pitchFamily="34" charset="-122"/>
              </a:rPr>
              <a:t>M</a:t>
            </a:r>
            <a:r>
              <a:rPr lang="zh-CN" altLang="en-US" sz="1200" dirty="0">
                <a:solidFill>
                  <a:srgbClr val="202122"/>
                </a:solidFill>
                <a:latin typeface="Microsoft YaHei" panose="020B0503020204020204" pitchFamily="34" charset="-122"/>
                <a:ea typeface="Microsoft YaHei" panose="020B0503020204020204" pitchFamily="34" charset="-122"/>
              </a:rPr>
              <a:t>的平均带宽。</a:t>
            </a:r>
          </a:p>
          <a:p>
            <a:pPr>
              <a:lnSpc>
                <a:spcPts val="1840"/>
              </a:lnSpc>
              <a:buFont typeface="+mj-lt"/>
              <a:buAutoNum type="arabicPeriod"/>
            </a:pPr>
            <a:r>
              <a:rPr lang="zh-CN" altLang="en-US" sz="1200" dirty="0">
                <a:solidFill>
                  <a:srgbClr val="202122"/>
                </a:solidFill>
                <a:latin typeface="Microsoft YaHei" panose="020B0503020204020204" pitchFamily="34" charset="-122"/>
                <a:ea typeface="Microsoft YaHei" panose="020B0503020204020204" pitchFamily="34" charset="-122"/>
              </a:rPr>
              <a:t>提出个人门户网站的概念，提供基于用户偏好的个性化聚合服务。</a:t>
            </a:r>
          </a:p>
          <a:p>
            <a:pPr>
              <a:lnSpc>
                <a:spcPts val="1840"/>
              </a:lnSpc>
              <a:buFont typeface="+mj-lt"/>
              <a:buAutoNum type="arabicPeriod"/>
            </a:pPr>
            <a:r>
              <a:rPr lang="zh-CN" altLang="en-US" sz="1200" dirty="0">
                <a:solidFill>
                  <a:srgbClr val="202122"/>
                </a:solidFill>
                <a:latin typeface="Microsoft YaHei" panose="020B0503020204020204" pitchFamily="34" charset="-122"/>
                <a:ea typeface="Microsoft YaHei" panose="020B0503020204020204" pitchFamily="34" charset="-122"/>
              </a:rPr>
              <a:t>让个人和组织之间建立一种互为中心而转化的机制，个人也可以实现经济价值。</a:t>
            </a:r>
            <a:endParaRPr lang="zh-CN" altLang="en-US" sz="1200" b="0" i="0" dirty="0">
              <a:solidFill>
                <a:srgbClr val="202122"/>
              </a:solidFill>
              <a:effectLst/>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C2EB1E7B-7AA4-FA42-A670-0CE476078743}"/>
              </a:ext>
            </a:extLst>
          </p:cNvPr>
          <p:cNvSpPr/>
          <p:nvPr/>
        </p:nvSpPr>
        <p:spPr>
          <a:xfrm>
            <a:off x="424996" y="3781223"/>
            <a:ext cx="4002988" cy="994568"/>
          </a:xfrm>
          <a:prstGeom prst="rect">
            <a:avLst/>
          </a:prstGeom>
          <a:blipFill>
            <a:blip r:embed="rId3"/>
            <a:tile tx="0" ty="0" sx="100000" sy="100000" flip="none" algn="tl"/>
          </a:blipFill>
          <a:effectLst>
            <a:outerShdw blurRad="50800" dist="38100" dir="2700000" algn="tl" rotWithShape="0">
              <a:prstClr val="black">
                <a:alpha val="40000"/>
              </a:prstClr>
            </a:outerShdw>
          </a:effectLst>
        </p:spPr>
        <p:txBody>
          <a:bodyPr wrap="square">
            <a:spAutoFit/>
          </a:bodyPr>
          <a:lstStyle/>
          <a:p>
            <a:pPr>
              <a:lnSpc>
                <a:spcPts val="1840"/>
              </a:lnSpc>
            </a:pPr>
            <a:r>
              <a:rPr lang="en-GB" altLang="zh-CN" sz="1200" dirty="0">
                <a:latin typeface="Microsoft YaHei" panose="020B0503020204020204" pitchFamily="34" charset="-122"/>
                <a:ea typeface="Microsoft YaHei" panose="020B0503020204020204" pitchFamily="34" charset="-122"/>
              </a:rPr>
              <a:t>Web3</a:t>
            </a:r>
            <a:r>
              <a:rPr lang="zh-CN" altLang="en-US" sz="1200" dirty="0">
                <a:latin typeface="Microsoft YaHei" panose="020B0503020204020204" pitchFamily="34" charset="-122"/>
                <a:ea typeface="Microsoft YaHei" panose="020B0503020204020204" pitchFamily="34" charset="-122"/>
              </a:rPr>
              <a:t>通过区块链技术，让用户对自己的数据有了真正的自主权。</a:t>
            </a:r>
          </a:p>
          <a:p>
            <a:pPr>
              <a:lnSpc>
                <a:spcPts val="1840"/>
              </a:lnSpc>
            </a:pPr>
            <a:r>
              <a:rPr lang="zh-CN" altLang="en-US" sz="1200" dirty="0">
                <a:latin typeface="Microsoft YaHei" panose="020B0503020204020204" pitchFamily="34" charset="-122"/>
                <a:ea typeface="Microsoft YaHei" panose="020B0503020204020204" pitchFamily="34" charset="-122"/>
              </a:rPr>
              <a:t>用户在互联网上的数据不再是互联网巨头算法的免费养料，同时所衍生的技术也给未来带来了无穷的想象力。</a:t>
            </a:r>
          </a:p>
        </p:txBody>
      </p:sp>
      <p:sp>
        <p:nvSpPr>
          <p:cNvPr id="10" name="矩形 9">
            <a:extLst>
              <a:ext uri="{FF2B5EF4-FFF2-40B4-BE49-F238E27FC236}">
                <a16:creationId xmlns:a16="http://schemas.microsoft.com/office/drawing/2014/main" id="{93E3CF32-56D5-9848-BC1B-949C6229350F}"/>
              </a:ext>
            </a:extLst>
          </p:cNvPr>
          <p:cNvSpPr/>
          <p:nvPr/>
        </p:nvSpPr>
        <p:spPr>
          <a:xfrm>
            <a:off x="4788024" y="4227697"/>
            <a:ext cx="4246114" cy="791737"/>
          </a:xfrm>
          <a:prstGeom prst="rect">
            <a:avLst/>
          </a:prstGeom>
          <a:blipFill>
            <a:blip r:embed="rId4"/>
            <a:tile tx="0" ty="0" sx="100000" sy="100000" flip="none" algn="tl"/>
          </a:blipFill>
          <a:ln>
            <a:solidFill>
              <a:schemeClr val="tx1"/>
            </a:solidFill>
            <a:extLst>
              <a:ext uri="{C807C97D-BFC1-408E-A445-0C87EB9F89A2}">
                <ask:lineSketchStyleProps xmlns:ask="http://schemas.microsoft.com/office/drawing/2018/sketchyshapes">
                  <ask:type>
                    <ask:lineSketchScribble/>
                  </ask:type>
                </ask:lineSketchStyleProps>
              </a:ext>
            </a:extLst>
          </a:ln>
          <a:effectLst>
            <a:outerShdw blurRad="50800" dist="38100" dir="2700000" algn="tl" rotWithShape="0">
              <a:prstClr val="black">
                <a:alpha val="40000"/>
              </a:prstClr>
            </a:outerShdw>
          </a:effectLst>
        </p:spPr>
        <p:txBody>
          <a:bodyPr wrap="square" tIns="72000" bIns="72000">
            <a:spAutoFit/>
          </a:bodyPr>
          <a:lstStyle/>
          <a:p>
            <a:r>
              <a:rPr lang="zh-CN" altLang="en-US" sz="1400" b="1" dirty="0">
                <a:latin typeface="Microsoft YaHei" panose="020B0503020204020204" pitchFamily="34" charset="-122"/>
                <a:ea typeface="Microsoft YaHei" panose="020B0503020204020204" pitchFamily="34" charset="-122"/>
              </a:rPr>
              <a:t>元宇宙是一个去中心化的虚拟世界，而</a:t>
            </a:r>
            <a:r>
              <a:rPr lang="en-GB" altLang="zh-CN" sz="1400" b="1" dirty="0">
                <a:latin typeface="Microsoft YaHei" panose="020B0503020204020204" pitchFamily="34" charset="-122"/>
                <a:ea typeface="Microsoft YaHei" panose="020B0503020204020204" pitchFamily="34" charset="-122"/>
              </a:rPr>
              <a:t>Web3</a:t>
            </a:r>
            <a:r>
              <a:rPr lang="zh-CN" altLang="en-US" sz="1400" b="1" dirty="0">
                <a:latin typeface="Microsoft YaHei" panose="020B0503020204020204" pitchFamily="34" charset="-122"/>
                <a:ea typeface="Microsoft YaHei" panose="020B0503020204020204" pitchFamily="34" charset="-122"/>
              </a:rPr>
              <a:t>所带来的去中心化的区块链技术和加密技术，天然的适合作为元宇宙的基础设施。</a:t>
            </a:r>
            <a:endParaRPr lang="zh-CN" altLang="en-US" sz="1400" dirty="0">
              <a:latin typeface="Microsoft YaHei" panose="020B0503020204020204" pitchFamily="34" charset="-122"/>
              <a:ea typeface="Microsoft YaHei" panose="020B0503020204020204" pitchFamily="34" charset="-122"/>
            </a:endParaRPr>
          </a:p>
        </p:txBody>
      </p:sp>
      <p:pic>
        <p:nvPicPr>
          <p:cNvPr id="13" name="Picture 2" descr="ryptoart">
            <a:extLst>
              <a:ext uri="{FF2B5EF4-FFF2-40B4-BE49-F238E27FC236}">
                <a16:creationId xmlns:a16="http://schemas.microsoft.com/office/drawing/2014/main" id="{FEB5818E-950D-0D43-A322-C77258121734}"/>
              </a:ext>
            </a:extLst>
          </p:cNvPr>
          <p:cNvPicPr>
            <a:picLocks noChangeAspect="1" noChangeArrowheads="1"/>
          </p:cNvPicPr>
          <p:nvPr/>
        </p:nvPicPr>
        <p:blipFill>
          <a:blip r:embed="rId5">
            <a:alphaModFix amt="93000"/>
            <a:extLst>
              <a:ext uri="{28A0092B-C50C-407E-A947-70E740481C1C}">
                <a14:useLocalDpi xmlns:a14="http://schemas.microsoft.com/office/drawing/2010/main" val="0"/>
              </a:ext>
            </a:extLst>
          </a:blip>
          <a:srcRect/>
          <a:stretch>
            <a:fillRect/>
          </a:stretch>
        </p:blipFill>
        <p:spPr bwMode="auto">
          <a:xfrm>
            <a:off x="5271041" y="-13442"/>
            <a:ext cx="3872960" cy="2693986"/>
          </a:xfrm>
          <a:prstGeom prst="rect">
            <a:avLst/>
          </a:prstGeom>
          <a:noFill/>
          <a:effectLst>
            <a:softEdge rad="355600"/>
          </a:effectLst>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43921AC-581E-8049-8CA2-386B0D71C791}"/>
              </a:ext>
            </a:extLst>
          </p:cNvPr>
          <p:cNvPicPr>
            <a:picLocks noChangeAspect="1"/>
          </p:cNvPicPr>
          <p:nvPr/>
        </p:nvPicPr>
        <p:blipFill>
          <a:blip r:embed="rId6"/>
          <a:stretch>
            <a:fillRect/>
          </a:stretch>
        </p:blipFill>
        <p:spPr>
          <a:xfrm>
            <a:off x="4763162" y="2353821"/>
            <a:ext cx="1531965" cy="861730"/>
          </a:xfrm>
          <a:prstGeom prst="rect">
            <a:avLst/>
          </a:prstGeom>
          <a:ln>
            <a:solidFill>
              <a:schemeClr val="tx1"/>
            </a:solidFill>
            <a:extLst>
              <a:ext uri="{C807C97D-BFC1-408E-A445-0C87EB9F89A2}">
                <ask:lineSketchStyleProps xmlns:ask="http://schemas.microsoft.com/office/drawing/2018/sketchyshapes" sd="2863741219">
                  <a:custGeom>
                    <a:avLst/>
                    <a:gdLst>
                      <a:gd name="connsiteX0" fmla="*/ 0 w 1531965"/>
                      <a:gd name="connsiteY0" fmla="*/ 0 h 861730"/>
                      <a:gd name="connsiteX1" fmla="*/ 495335 w 1531965"/>
                      <a:gd name="connsiteY1" fmla="*/ 0 h 861730"/>
                      <a:gd name="connsiteX2" fmla="*/ 975351 w 1531965"/>
                      <a:gd name="connsiteY2" fmla="*/ 0 h 861730"/>
                      <a:gd name="connsiteX3" fmla="*/ 1531965 w 1531965"/>
                      <a:gd name="connsiteY3" fmla="*/ 0 h 861730"/>
                      <a:gd name="connsiteX4" fmla="*/ 1531965 w 1531965"/>
                      <a:gd name="connsiteY4" fmla="*/ 422248 h 861730"/>
                      <a:gd name="connsiteX5" fmla="*/ 1531965 w 1531965"/>
                      <a:gd name="connsiteY5" fmla="*/ 861730 h 861730"/>
                      <a:gd name="connsiteX6" fmla="*/ 990671 w 1531965"/>
                      <a:gd name="connsiteY6" fmla="*/ 861730 h 861730"/>
                      <a:gd name="connsiteX7" fmla="*/ 495335 w 1531965"/>
                      <a:gd name="connsiteY7" fmla="*/ 861730 h 861730"/>
                      <a:gd name="connsiteX8" fmla="*/ 0 w 1531965"/>
                      <a:gd name="connsiteY8" fmla="*/ 861730 h 861730"/>
                      <a:gd name="connsiteX9" fmla="*/ 0 w 1531965"/>
                      <a:gd name="connsiteY9" fmla="*/ 456717 h 861730"/>
                      <a:gd name="connsiteX10" fmla="*/ 0 w 1531965"/>
                      <a:gd name="connsiteY10" fmla="*/ 0 h 86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1965" h="861730" fill="none" extrusionOk="0">
                        <a:moveTo>
                          <a:pt x="0" y="0"/>
                        </a:moveTo>
                        <a:cubicBezTo>
                          <a:pt x="186125" y="-31756"/>
                          <a:pt x="257828" y="53430"/>
                          <a:pt x="495335" y="0"/>
                        </a:cubicBezTo>
                        <a:cubicBezTo>
                          <a:pt x="732843" y="-53430"/>
                          <a:pt x="754863" y="29332"/>
                          <a:pt x="975351" y="0"/>
                        </a:cubicBezTo>
                        <a:cubicBezTo>
                          <a:pt x="1195839" y="-29332"/>
                          <a:pt x="1319974" y="44204"/>
                          <a:pt x="1531965" y="0"/>
                        </a:cubicBezTo>
                        <a:cubicBezTo>
                          <a:pt x="1572001" y="206594"/>
                          <a:pt x="1518731" y="237748"/>
                          <a:pt x="1531965" y="422248"/>
                        </a:cubicBezTo>
                        <a:cubicBezTo>
                          <a:pt x="1545199" y="606748"/>
                          <a:pt x="1479517" y="653946"/>
                          <a:pt x="1531965" y="861730"/>
                        </a:cubicBezTo>
                        <a:cubicBezTo>
                          <a:pt x="1331510" y="923358"/>
                          <a:pt x="1213497" y="855519"/>
                          <a:pt x="990671" y="861730"/>
                        </a:cubicBezTo>
                        <a:cubicBezTo>
                          <a:pt x="767845" y="867941"/>
                          <a:pt x="711488" y="829125"/>
                          <a:pt x="495335" y="861730"/>
                        </a:cubicBezTo>
                        <a:cubicBezTo>
                          <a:pt x="279182" y="894335"/>
                          <a:pt x="226715" y="802335"/>
                          <a:pt x="0" y="861730"/>
                        </a:cubicBezTo>
                        <a:cubicBezTo>
                          <a:pt x="-33384" y="681111"/>
                          <a:pt x="19713" y="655227"/>
                          <a:pt x="0" y="456717"/>
                        </a:cubicBezTo>
                        <a:cubicBezTo>
                          <a:pt x="-19713" y="258207"/>
                          <a:pt x="45167" y="199908"/>
                          <a:pt x="0" y="0"/>
                        </a:cubicBezTo>
                        <a:close/>
                      </a:path>
                      <a:path w="1531965" h="861730" stroke="0" extrusionOk="0">
                        <a:moveTo>
                          <a:pt x="0" y="0"/>
                        </a:moveTo>
                        <a:cubicBezTo>
                          <a:pt x="153591" y="-47595"/>
                          <a:pt x="291770" y="21609"/>
                          <a:pt x="480016" y="0"/>
                        </a:cubicBezTo>
                        <a:cubicBezTo>
                          <a:pt x="668262" y="-21609"/>
                          <a:pt x="802787" y="64826"/>
                          <a:pt x="1021310" y="0"/>
                        </a:cubicBezTo>
                        <a:cubicBezTo>
                          <a:pt x="1239833" y="-64826"/>
                          <a:pt x="1291938" y="47748"/>
                          <a:pt x="1531965" y="0"/>
                        </a:cubicBezTo>
                        <a:cubicBezTo>
                          <a:pt x="1539948" y="102062"/>
                          <a:pt x="1505805" y="255588"/>
                          <a:pt x="1531965" y="405013"/>
                        </a:cubicBezTo>
                        <a:cubicBezTo>
                          <a:pt x="1558125" y="554438"/>
                          <a:pt x="1528268" y="690797"/>
                          <a:pt x="1531965" y="861730"/>
                        </a:cubicBezTo>
                        <a:cubicBezTo>
                          <a:pt x="1295998" y="862835"/>
                          <a:pt x="1187469" y="810660"/>
                          <a:pt x="1036630" y="861730"/>
                        </a:cubicBezTo>
                        <a:cubicBezTo>
                          <a:pt x="885791" y="912800"/>
                          <a:pt x="683941" y="840992"/>
                          <a:pt x="495335" y="861730"/>
                        </a:cubicBezTo>
                        <a:cubicBezTo>
                          <a:pt x="306729" y="882468"/>
                          <a:pt x="180450" y="806775"/>
                          <a:pt x="0" y="861730"/>
                        </a:cubicBezTo>
                        <a:cubicBezTo>
                          <a:pt x="-6596" y="679674"/>
                          <a:pt x="3435" y="644787"/>
                          <a:pt x="0" y="439482"/>
                        </a:cubicBezTo>
                        <a:cubicBezTo>
                          <a:pt x="-3435" y="234177"/>
                          <a:pt x="50676" y="154206"/>
                          <a:pt x="0" y="0"/>
                        </a:cubicBezTo>
                        <a:close/>
                      </a:path>
                    </a:pathLst>
                  </a:custGeom>
                  <ask:type>
                    <ask:lineSketchScribble/>
                  </ask:type>
                </ask:lineSketchStyleProps>
              </a:ext>
            </a:extLst>
          </a:ln>
        </p:spPr>
      </p:pic>
    </p:spTree>
    <p:extLst>
      <p:ext uri="{BB962C8B-B14F-4D97-AF65-F5344CB8AC3E}">
        <p14:creationId xmlns:p14="http://schemas.microsoft.com/office/powerpoint/2010/main" val="6314854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735DB1E-25DF-0C44-ACB6-E704C4EDED09}"/>
              </a:ext>
            </a:extLst>
          </p:cNvPr>
          <p:cNvPicPr>
            <a:picLocks noChangeAspect="1"/>
          </p:cNvPicPr>
          <p:nvPr/>
        </p:nvPicPr>
        <p:blipFill>
          <a:blip r:embed="rId2"/>
          <a:stretch>
            <a:fillRect/>
          </a:stretch>
        </p:blipFill>
        <p:spPr>
          <a:xfrm>
            <a:off x="3681875" y="2483385"/>
            <a:ext cx="3504220" cy="1830955"/>
          </a:xfrm>
          <a:prstGeom prst="rect">
            <a:avLst/>
          </a:prstGeom>
          <a:effectLst>
            <a:outerShdw blurRad="50800" dist="38100" dir="2700000" algn="tl" rotWithShape="0">
              <a:prstClr val="black">
                <a:alpha val="40000"/>
              </a:prstClr>
            </a:outerShdw>
          </a:effectLst>
        </p:spPr>
      </p:pic>
      <p:sp>
        <p:nvSpPr>
          <p:cNvPr id="2" name="标题 1">
            <a:extLst>
              <a:ext uri="{FF2B5EF4-FFF2-40B4-BE49-F238E27FC236}">
                <a16:creationId xmlns:a16="http://schemas.microsoft.com/office/drawing/2014/main" id="{B7E8607F-501D-2A42-A553-9C2407893467}"/>
              </a:ext>
            </a:extLst>
          </p:cNvPr>
          <p:cNvSpPr>
            <a:spLocks noGrp="1"/>
          </p:cNvSpPr>
          <p:nvPr>
            <p:ph type="title"/>
          </p:nvPr>
        </p:nvSpPr>
        <p:spPr/>
        <p:txBody>
          <a:bodyPr/>
          <a:lstStyle/>
          <a:p>
            <a:r>
              <a:rPr kumimoji="1" lang="zh-CN" altLang="en-US" dirty="0"/>
              <a:t>日本作家小说作品</a:t>
            </a:r>
            <a:r>
              <a:rPr kumimoji="1" lang="en-US" altLang="zh-CN" dirty="0"/>
              <a:t>……</a:t>
            </a:r>
            <a:endParaRPr kumimoji="1" lang="zh-CN" altLang="en-US" dirty="0"/>
          </a:p>
        </p:txBody>
      </p:sp>
      <p:pic>
        <p:nvPicPr>
          <p:cNvPr id="3" name="图片 2">
            <a:extLst>
              <a:ext uri="{FF2B5EF4-FFF2-40B4-BE49-F238E27FC236}">
                <a16:creationId xmlns:a16="http://schemas.microsoft.com/office/drawing/2014/main" id="{65BD1FAA-4F39-4443-A0BE-5F3BAC71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4736576"/>
            <a:ext cx="5904656" cy="395889"/>
          </a:xfrm>
          <a:prstGeom prst="rect">
            <a:avLst/>
          </a:prstGeom>
        </p:spPr>
      </p:pic>
      <p:sp>
        <p:nvSpPr>
          <p:cNvPr id="5" name="Rectangle 2">
            <a:extLst>
              <a:ext uri="{FF2B5EF4-FFF2-40B4-BE49-F238E27FC236}">
                <a16:creationId xmlns:a16="http://schemas.microsoft.com/office/drawing/2014/main" id="{3EF72AD0-5209-6E45-8540-E31F7727C8FE}"/>
              </a:ext>
            </a:extLst>
          </p:cNvPr>
          <p:cNvSpPr>
            <a:spLocks noChangeArrowheads="1"/>
          </p:cNvSpPr>
          <p:nvPr/>
        </p:nvSpPr>
        <p:spPr bwMode="auto">
          <a:xfrm>
            <a:off x="319305" y="878414"/>
            <a:ext cx="6052895" cy="14114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000" tIns="11109" rIns="12696" bIns="3600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ts val="1840"/>
              </a:lnSpc>
              <a:spcBef>
                <a:spcPct val="0"/>
              </a:spcBef>
              <a:spcAft>
                <a:spcPct val="0"/>
              </a:spcAft>
              <a:buClrTx/>
              <a:buSzTx/>
              <a:buFontTx/>
              <a:buNone/>
              <a:tabLst/>
            </a:pPr>
            <a:r>
              <a:rPr kumimoji="0" lang="zh-CN" altLang="zh-CN" sz="1200" b="0" i="0" u="none" strike="noStrike" cap="none" normalizeH="0" baseline="0" dirty="0">
                <a:ln>
                  <a:noFill/>
                </a:ln>
                <a:solidFill>
                  <a:srgbClr val="ADADAD"/>
                </a:solidFill>
                <a:effectLst/>
                <a:latin typeface="Microsoft YaHei" panose="020B0503020204020204" pitchFamily="34" charset="-122"/>
                <a:ea typeface="Microsoft YaHei" panose="020B0503020204020204" pitchFamily="34" charset="-122"/>
              </a:rPr>
              <a:t>   </a:t>
            </a:r>
            <a:endParaRPr kumimoji="0" lang="zh-C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ts val="1840"/>
              </a:lnSpc>
              <a:spcBef>
                <a:spcPct val="0"/>
              </a:spcBef>
              <a:spcAft>
                <a:spcPct val="0"/>
              </a:spcAft>
              <a:buClrTx/>
              <a:buSzTx/>
              <a:buFontTx/>
              <a:buNone/>
              <a:tabLst/>
            </a:pPr>
            <a:r>
              <a:rPr kumimoji="0" lang="en-US"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2021</a:t>
            </a:r>
            <a:r>
              <a:rPr kumimoji="0" lang="zh-CN" altLang="en-US"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年</a:t>
            </a:r>
            <a:r>
              <a:rPr kumimoji="0" lang="zh-CN"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11月29日消息，日本作家Miyuki Ono的科幻小说“Pure”NFT版本目前在</a:t>
            </a:r>
            <a:r>
              <a:rPr kumimoji="0" lang="zh-CN" altLang="en-US"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   </a:t>
            </a:r>
            <a:r>
              <a:rPr kumimoji="0" lang="zh-CN"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OpenSea NFT市场上出售。</a:t>
            </a:r>
            <a:endParaRPr kumimoji="0" lang="en-US"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ts val="1840"/>
              </a:lnSpc>
              <a:spcBef>
                <a:spcPct val="0"/>
              </a:spcBef>
              <a:spcAft>
                <a:spcPct val="0"/>
              </a:spcAft>
              <a:buClrTx/>
              <a:buSzTx/>
              <a:buFontTx/>
              <a:buNone/>
              <a:tabLst/>
            </a:pPr>
            <a:endParaRPr lang="en-US" altLang="zh-CN" sz="1200" dirty="0">
              <a:solidFill>
                <a:srgbClr val="333333"/>
              </a:solidFill>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ts val="1840"/>
              </a:lnSpc>
              <a:spcBef>
                <a:spcPct val="0"/>
              </a:spcBef>
              <a:spcAft>
                <a:spcPct val="0"/>
              </a:spcAft>
              <a:buClrTx/>
              <a:buSzTx/>
              <a:buFontTx/>
              <a:buNone/>
              <a:tabLst/>
            </a:pPr>
            <a:r>
              <a:rPr kumimoji="0" lang="zh-CN"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NFT版本</a:t>
            </a:r>
            <a:r>
              <a:rPr kumimoji="0" lang="zh-CN" altLang="en-US"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a:t>
            </a:r>
            <a:r>
              <a:rPr kumimoji="0" lang="zh-CN" altLang="zh-CN" sz="1200" b="0" i="0" u="none" strike="noStrike" cap="none" normalizeH="0" baseline="0" dirty="0">
                <a:ln>
                  <a:noFill/>
                </a:ln>
                <a:solidFill>
                  <a:srgbClr val="333333"/>
                </a:solidFill>
                <a:effectLst/>
                <a:latin typeface="Microsoft YaHei" panose="020B0503020204020204" pitchFamily="34" charset="-122"/>
                <a:ea typeface="Microsoft YaHei" panose="020B0503020204020204" pitchFamily="34" charset="-122"/>
              </a:rPr>
              <a:t>日文原著，由劳雷尔·泰勒翻译的英文版本，另一个由翻译家Kalau Almony翻译，均附有小说封面。</a:t>
            </a:r>
            <a:endParaRPr kumimoji="0" lang="zh-C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16887787-DC74-A744-98A0-AF059E4008C6}"/>
              </a:ext>
            </a:extLst>
          </p:cNvPr>
          <p:cNvSpPr/>
          <p:nvPr/>
        </p:nvSpPr>
        <p:spPr>
          <a:xfrm>
            <a:off x="319305" y="728901"/>
            <a:ext cx="6052895" cy="369332"/>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pPr lvl="0" eaLnBrk="0" hangingPunct="0"/>
            <a:r>
              <a:rPr lang="zh-CN" altLang="zh-CN" b="1" dirty="0">
                <a:solidFill>
                  <a:srgbClr val="242426"/>
                </a:solidFill>
                <a:latin typeface="Microsoft YaHei" panose="020B0503020204020204" pitchFamily="34" charset="-122"/>
                <a:ea typeface="Microsoft YaHei" panose="020B0503020204020204" pitchFamily="34" charset="-122"/>
              </a:rPr>
              <a:t>日本作家Miyuki 的科幻小说NFT版本在OpenSea上发布</a:t>
            </a:r>
          </a:p>
        </p:txBody>
      </p:sp>
      <p:pic>
        <p:nvPicPr>
          <p:cNvPr id="7" name="图片 6">
            <a:extLst>
              <a:ext uri="{FF2B5EF4-FFF2-40B4-BE49-F238E27FC236}">
                <a16:creationId xmlns:a16="http://schemas.microsoft.com/office/drawing/2014/main" id="{4D69EE3F-D0F3-2444-93BB-D30BD2184FBE}"/>
              </a:ext>
            </a:extLst>
          </p:cNvPr>
          <p:cNvPicPr>
            <a:picLocks noChangeAspect="1"/>
          </p:cNvPicPr>
          <p:nvPr/>
        </p:nvPicPr>
        <p:blipFill>
          <a:blip r:embed="rId4"/>
          <a:stretch>
            <a:fillRect/>
          </a:stretch>
        </p:blipFill>
        <p:spPr>
          <a:xfrm>
            <a:off x="322931" y="2339369"/>
            <a:ext cx="3817021" cy="2320612"/>
          </a:xfrm>
          <a:prstGeom prst="rect">
            <a:avLst/>
          </a:prstGeom>
        </p:spPr>
      </p:pic>
      <p:pic>
        <p:nvPicPr>
          <p:cNvPr id="8" name="图片 7">
            <a:extLst>
              <a:ext uri="{FF2B5EF4-FFF2-40B4-BE49-F238E27FC236}">
                <a16:creationId xmlns:a16="http://schemas.microsoft.com/office/drawing/2014/main" id="{FFC3B74F-4EC7-2D45-84CC-E72F7052902B}"/>
              </a:ext>
            </a:extLst>
          </p:cNvPr>
          <p:cNvPicPr>
            <a:picLocks noChangeAspect="1"/>
          </p:cNvPicPr>
          <p:nvPr/>
        </p:nvPicPr>
        <p:blipFill>
          <a:blip r:embed="rId5"/>
          <a:stretch>
            <a:fillRect/>
          </a:stretch>
        </p:blipFill>
        <p:spPr>
          <a:xfrm>
            <a:off x="6728017" y="728901"/>
            <a:ext cx="2232248" cy="2232248"/>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69AB469F-50DA-3742-88E2-33215237301E}"/>
              </a:ext>
            </a:extLst>
          </p:cNvPr>
          <p:cNvPicPr>
            <a:picLocks noChangeAspect="1"/>
          </p:cNvPicPr>
          <p:nvPr/>
        </p:nvPicPr>
        <p:blipFill>
          <a:blip r:embed="rId6"/>
          <a:stretch>
            <a:fillRect/>
          </a:stretch>
        </p:blipFill>
        <p:spPr>
          <a:xfrm>
            <a:off x="6012160" y="3524301"/>
            <a:ext cx="2948104" cy="15440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002035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3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800" decel="100000"/>
                                        <p:tgtEl>
                                          <p:spTgt spid="8"/>
                                        </p:tgtEl>
                                      </p:cBhvr>
                                    </p:animEffect>
                                    <p:anim calcmode="lin" valueType="num">
                                      <p:cBhvr>
                                        <p:cTn id="15" dur="800" decel="100000" fill="hold"/>
                                        <p:tgtEl>
                                          <p:spTgt spid="8"/>
                                        </p:tgtEl>
                                        <p:attrNameLst>
                                          <p:attrName>style.rotation</p:attrName>
                                        </p:attrNameLst>
                                      </p:cBhvr>
                                      <p:tavLst>
                                        <p:tav tm="0">
                                          <p:val>
                                            <p:fltVal val="-90"/>
                                          </p:val>
                                        </p:tav>
                                        <p:tav tm="100000">
                                          <p:val>
                                            <p:fltVal val="0"/>
                                          </p:val>
                                        </p:tav>
                                      </p:tavLst>
                                    </p:anim>
                                    <p:anim calcmode="lin" valueType="num">
                                      <p:cBhvr>
                                        <p:cTn id="16" dur="800" decel="100000" fill="hold"/>
                                        <p:tgtEl>
                                          <p:spTgt spid="8"/>
                                        </p:tgtEl>
                                        <p:attrNameLst>
                                          <p:attrName>ppt_x</p:attrName>
                                        </p:attrNameLst>
                                      </p:cBhvr>
                                      <p:tavLst>
                                        <p:tav tm="0">
                                          <p:val>
                                            <p:strVal val="#ppt_x+0.4"/>
                                          </p:val>
                                        </p:tav>
                                        <p:tav tm="100000">
                                          <p:val>
                                            <p:strVal val="#ppt_x-0.05"/>
                                          </p:val>
                                        </p:tav>
                                      </p:tavLst>
                                    </p:anim>
                                    <p:anim calcmode="lin" valueType="num">
                                      <p:cBhvr>
                                        <p:cTn id="17" dur="800" decel="100000" fill="hold"/>
                                        <p:tgtEl>
                                          <p:spTgt spid="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CE8E48-33DA-B242-8BB7-8B25F90F97EC}"/>
              </a:ext>
            </a:extLst>
          </p:cNvPr>
          <p:cNvPicPr>
            <a:picLocks noChangeAspect="1"/>
          </p:cNvPicPr>
          <p:nvPr/>
        </p:nvPicPr>
        <p:blipFill>
          <a:blip r:embed="rId2"/>
          <a:stretch>
            <a:fillRect/>
          </a:stretch>
        </p:blipFill>
        <p:spPr>
          <a:xfrm>
            <a:off x="5170651" y="3419867"/>
            <a:ext cx="3904442" cy="1712598"/>
          </a:xfrm>
          <a:prstGeom prst="rect">
            <a:avLst/>
          </a:prstGeom>
        </p:spPr>
      </p:pic>
      <p:pic>
        <p:nvPicPr>
          <p:cNvPr id="9" name="图片 8">
            <a:extLst>
              <a:ext uri="{FF2B5EF4-FFF2-40B4-BE49-F238E27FC236}">
                <a16:creationId xmlns:a16="http://schemas.microsoft.com/office/drawing/2014/main" id="{C828869E-160F-3E44-80EF-EE10EB44D6ED}"/>
              </a:ext>
            </a:extLst>
          </p:cNvPr>
          <p:cNvPicPr>
            <a:picLocks noChangeAspect="1"/>
          </p:cNvPicPr>
          <p:nvPr/>
        </p:nvPicPr>
        <p:blipFill>
          <a:blip r:embed="rId3"/>
          <a:stretch>
            <a:fillRect/>
          </a:stretch>
        </p:blipFill>
        <p:spPr>
          <a:xfrm>
            <a:off x="4904953" y="640220"/>
            <a:ext cx="3904442" cy="2196249"/>
          </a:xfrm>
          <a:prstGeom prst="rect">
            <a:avLst/>
          </a:prstGeom>
          <a:ln>
            <a:solidFill>
              <a:schemeClr val="tx1"/>
            </a:solidFill>
            <a:extLst>
              <a:ext uri="{C807C97D-BFC1-408E-A445-0C87EB9F89A2}">
                <ask:lineSketchStyleProps xmlns:ask="http://schemas.microsoft.com/office/drawing/2018/sketchyshapes">
                  <ask:type>
                    <ask:lineSketchScribble/>
                  </ask:type>
                </ask:lineSketchStyleProps>
              </a:ext>
            </a:extLst>
          </a:ln>
        </p:spPr>
      </p:pic>
      <p:sp>
        <p:nvSpPr>
          <p:cNvPr id="2" name="标题 1">
            <a:extLst>
              <a:ext uri="{FF2B5EF4-FFF2-40B4-BE49-F238E27FC236}">
                <a16:creationId xmlns:a16="http://schemas.microsoft.com/office/drawing/2014/main" id="{29ED5D03-7262-7D48-AABA-BBAD298703C3}"/>
              </a:ext>
            </a:extLst>
          </p:cNvPr>
          <p:cNvSpPr>
            <a:spLocks noGrp="1"/>
          </p:cNvSpPr>
          <p:nvPr>
            <p:ph type="title"/>
          </p:nvPr>
        </p:nvSpPr>
        <p:spPr/>
        <p:txBody>
          <a:bodyPr/>
          <a:lstStyle/>
          <a:p>
            <a:r>
              <a:rPr kumimoji="1" lang="zh-CN" altLang="en-US" dirty="0"/>
              <a:t>世界数字</a:t>
            </a:r>
            <a:r>
              <a:rPr kumimoji="1" lang="en-US" altLang="zh-CN" dirty="0"/>
              <a:t>NFT</a:t>
            </a:r>
            <a:r>
              <a:rPr kumimoji="1" lang="zh-CN" altLang="en-US" dirty="0"/>
              <a:t>艺术舞台中心</a:t>
            </a:r>
          </a:p>
        </p:txBody>
      </p:sp>
      <p:pic>
        <p:nvPicPr>
          <p:cNvPr id="3" name="图片 2">
            <a:extLst>
              <a:ext uri="{FF2B5EF4-FFF2-40B4-BE49-F238E27FC236}">
                <a16:creationId xmlns:a16="http://schemas.microsoft.com/office/drawing/2014/main" id="{D0EACCC6-A845-C44E-BF27-DB9F2DEA6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4736576"/>
            <a:ext cx="5904656" cy="395889"/>
          </a:xfrm>
          <a:prstGeom prst="rect">
            <a:avLst/>
          </a:prstGeom>
        </p:spPr>
      </p:pic>
      <p:sp>
        <p:nvSpPr>
          <p:cNvPr id="4" name="矩形 3">
            <a:extLst>
              <a:ext uri="{FF2B5EF4-FFF2-40B4-BE49-F238E27FC236}">
                <a16:creationId xmlns:a16="http://schemas.microsoft.com/office/drawing/2014/main" id="{5EB2846F-AAA7-1A4D-9609-3B8440EEDCA3}"/>
              </a:ext>
            </a:extLst>
          </p:cNvPr>
          <p:cNvSpPr/>
          <p:nvPr/>
        </p:nvSpPr>
        <p:spPr>
          <a:xfrm>
            <a:off x="334605" y="843558"/>
            <a:ext cx="4248472" cy="369332"/>
          </a:xfrm>
          <a:prstGeom prst="rect">
            <a:avLst/>
          </a:prstGeom>
          <a:ln>
            <a:extLst>
              <a:ext uri="{C807C97D-BFC1-408E-A445-0C87EB9F89A2}">
                <ask:lineSketchStyleProps xmlns:ask="http://schemas.microsoft.com/office/drawing/2018/sketchyshapes">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a:solidFill>
                  <a:srgbClr val="222222"/>
                </a:solidFill>
                <a:latin typeface="Microsoft YaHei" panose="020B0503020204020204" pitchFamily="34" charset="-122"/>
                <a:ea typeface="Microsoft YaHei" panose="020B0503020204020204" pitchFamily="34" charset="-122"/>
              </a:rPr>
              <a:t>世界数字藏品</a:t>
            </a:r>
            <a:r>
              <a:rPr lang="en-US" altLang="zh-CN" b="1" dirty="0">
                <a:solidFill>
                  <a:srgbClr val="222222"/>
                </a:solidFill>
                <a:latin typeface="Microsoft YaHei" panose="020B0503020204020204" pitchFamily="34" charset="-122"/>
                <a:ea typeface="Microsoft YaHei" panose="020B0503020204020204" pitchFamily="34" charset="-122"/>
              </a:rPr>
              <a:t>NFT</a:t>
            </a:r>
            <a:r>
              <a:rPr lang="zh-CN" altLang="en-US" b="1" dirty="0">
                <a:solidFill>
                  <a:srgbClr val="222222"/>
                </a:solidFill>
                <a:latin typeface="Microsoft YaHei" panose="020B0503020204020204" pitchFamily="34" charset="-122"/>
                <a:ea typeface="Microsoft YaHei" panose="020B0503020204020204" pitchFamily="34" charset="-122"/>
              </a:rPr>
              <a:t>艺术舞台中心</a:t>
            </a:r>
            <a:endParaRPr lang="zh-CN" altLang="en-US" dirty="0"/>
          </a:p>
        </p:txBody>
      </p:sp>
      <p:sp>
        <p:nvSpPr>
          <p:cNvPr id="5" name="矩形 4">
            <a:extLst>
              <a:ext uri="{FF2B5EF4-FFF2-40B4-BE49-F238E27FC236}">
                <a16:creationId xmlns:a16="http://schemas.microsoft.com/office/drawing/2014/main" id="{DB4E0C07-336A-F947-A0BB-3116B34909D6}"/>
              </a:ext>
            </a:extLst>
          </p:cNvPr>
          <p:cNvSpPr/>
          <p:nvPr/>
        </p:nvSpPr>
        <p:spPr>
          <a:xfrm>
            <a:off x="357147" y="2594681"/>
            <a:ext cx="3350505" cy="1870961"/>
          </a:xfrm>
          <a:prstGeom prst="rect">
            <a:avLst/>
          </a:prstGeom>
          <a:ln>
            <a:extLst>
              <a:ext uri="{C807C97D-BFC1-408E-A445-0C87EB9F89A2}">
                <ask:lineSketchStyleProps xmlns:ask="http://schemas.microsoft.com/office/drawing/2018/sketchyshapes">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pPr>
              <a:lnSpc>
                <a:spcPts val="2040"/>
              </a:lnSpc>
            </a:pPr>
            <a:r>
              <a:rPr lang="zh-CN" altLang="en-US" sz="1400" dirty="0">
                <a:solidFill>
                  <a:srgbClr val="222222"/>
                </a:solidFill>
                <a:latin typeface="Microsoft YaHei" panose="020B0503020204020204" pitchFamily="34" charset="-122"/>
                <a:ea typeface="Microsoft YaHei" panose="020B0503020204020204" pitchFamily="34" charset="-122"/>
              </a:rPr>
              <a:t>让中国艺术家走向世界</a:t>
            </a:r>
            <a:endParaRPr lang="en-US" altLang="zh-CN" sz="1400" dirty="0">
              <a:solidFill>
                <a:srgbClr val="222222"/>
              </a:solidFill>
              <a:latin typeface="Microsoft YaHei" panose="020B0503020204020204" pitchFamily="34" charset="-122"/>
              <a:ea typeface="Microsoft YaHei" panose="020B0503020204020204" pitchFamily="34" charset="-122"/>
            </a:endParaRPr>
          </a:p>
          <a:p>
            <a:pPr>
              <a:lnSpc>
                <a:spcPts val="2040"/>
              </a:lnSpc>
            </a:pPr>
            <a:endParaRPr lang="en-US" altLang="zh-CN" sz="1400" dirty="0">
              <a:solidFill>
                <a:srgbClr val="222222"/>
              </a:solidFill>
              <a:latin typeface="Microsoft YaHei" panose="020B0503020204020204" pitchFamily="34" charset="-122"/>
              <a:ea typeface="Microsoft YaHei" panose="020B0503020204020204" pitchFamily="34" charset="-122"/>
            </a:endParaRPr>
          </a:p>
          <a:p>
            <a:pPr>
              <a:lnSpc>
                <a:spcPts val="2040"/>
              </a:lnSpc>
            </a:pPr>
            <a:r>
              <a:rPr lang="zh-CN" altLang="en-US" sz="1400" dirty="0">
                <a:solidFill>
                  <a:srgbClr val="222222"/>
                </a:solidFill>
                <a:latin typeface="Microsoft YaHei" panose="020B0503020204020204" pitchFamily="34" charset="-122"/>
                <a:ea typeface="Microsoft YaHei" panose="020B0503020204020204" pitchFamily="34" charset="-122"/>
              </a:rPr>
              <a:t>中国文化走向世界</a:t>
            </a:r>
            <a:r>
              <a:rPr lang="en-US" altLang="zh-CN" sz="1400" dirty="0">
                <a:solidFill>
                  <a:srgbClr val="222222"/>
                </a:solidFill>
                <a:latin typeface="Microsoft YaHei" panose="020B0503020204020204" pitchFamily="34" charset="-122"/>
                <a:ea typeface="Microsoft YaHei" panose="020B0503020204020204" pitchFamily="34" charset="-122"/>
              </a:rPr>
              <a:t>……</a:t>
            </a:r>
          </a:p>
          <a:p>
            <a:pPr>
              <a:lnSpc>
                <a:spcPts val="2040"/>
              </a:lnSpc>
            </a:pPr>
            <a:endParaRPr lang="en-US" altLang="zh-CN" sz="1400" dirty="0">
              <a:solidFill>
                <a:srgbClr val="222222"/>
              </a:solidFill>
              <a:latin typeface="Microsoft YaHei" panose="020B0503020204020204" pitchFamily="34" charset="-122"/>
              <a:ea typeface="Microsoft YaHei" panose="020B0503020204020204" pitchFamily="34" charset="-122"/>
            </a:endParaRPr>
          </a:p>
          <a:p>
            <a:pPr>
              <a:lnSpc>
                <a:spcPts val="2040"/>
              </a:lnSpc>
            </a:pPr>
            <a:r>
              <a:rPr lang="zh-CN" altLang="en-US" sz="1400" dirty="0">
                <a:solidFill>
                  <a:srgbClr val="222222"/>
                </a:solidFill>
                <a:latin typeface="Microsoft YaHei" panose="020B0503020204020204" pitchFamily="34" charset="-122"/>
                <a:ea typeface="Microsoft YaHei" panose="020B0503020204020204" pitchFamily="34" charset="-122"/>
              </a:rPr>
              <a:t>中国艺术与文化走向一代一路</a:t>
            </a:r>
            <a:r>
              <a:rPr lang="en-US" altLang="zh-CN" sz="1400" dirty="0">
                <a:solidFill>
                  <a:srgbClr val="222222"/>
                </a:solidFill>
                <a:latin typeface="Microsoft YaHei" panose="020B0503020204020204" pitchFamily="34" charset="-122"/>
                <a:ea typeface="Microsoft YaHei" panose="020B0503020204020204" pitchFamily="34" charset="-122"/>
              </a:rPr>
              <a:t>……</a:t>
            </a:r>
          </a:p>
          <a:p>
            <a:pPr>
              <a:lnSpc>
                <a:spcPts val="2040"/>
              </a:lnSpc>
            </a:pPr>
            <a:endParaRPr lang="en-US" altLang="zh-CN" sz="1400" dirty="0">
              <a:solidFill>
                <a:srgbClr val="222222"/>
              </a:solidFill>
              <a:latin typeface="Microsoft YaHei" panose="020B0503020204020204" pitchFamily="34" charset="-122"/>
              <a:ea typeface="Microsoft YaHei" panose="020B0503020204020204" pitchFamily="34" charset="-122"/>
            </a:endParaRPr>
          </a:p>
          <a:p>
            <a:pPr>
              <a:lnSpc>
                <a:spcPts val="2040"/>
              </a:lnSpc>
            </a:pPr>
            <a:r>
              <a:rPr lang="zh-CN" altLang="en-US" sz="1400" dirty="0">
                <a:solidFill>
                  <a:srgbClr val="222222"/>
                </a:solidFill>
                <a:latin typeface="Microsoft YaHei" panose="020B0503020204020204" pitchFamily="34" charset="-122"/>
                <a:ea typeface="Microsoft YaHei" panose="020B0503020204020204" pitchFamily="34" charset="-122"/>
              </a:rPr>
              <a:t>艺术品在元宇宙里面永远保持</a:t>
            </a:r>
            <a:endParaRPr lang="zh-CN" altLang="en-US" sz="1400" dirty="0"/>
          </a:p>
        </p:txBody>
      </p:sp>
      <p:pic>
        <p:nvPicPr>
          <p:cNvPr id="6" name="图片 5">
            <a:extLst>
              <a:ext uri="{FF2B5EF4-FFF2-40B4-BE49-F238E27FC236}">
                <a16:creationId xmlns:a16="http://schemas.microsoft.com/office/drawing/2014/main" id="{F946D812-CEF7-D848-8C15-47E29CEF18A6}"/>
              </a:ext>
            </a:extLst>
          </p:cNvPr>
          <p:cNvPicPr>
            <a:picLocks noChangeAspect="1"/>
          </p:cNvPicPr>
          <p:nvPr/>
        </p:nvPicPr>
        <p:blipFill>
          <a:blip r:embed="rId5"/>
          <a:stretch>
            <a:fillRect/>
          </a:stretch>
        </p:blipFill>
        <p:spPr>
          <a:xfrm>
            <a:off x="6145391" y="2105444"/>
            <a:ext cx="1704258" cy="1704258"/>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44F09D24-E321-4E41-B841-02C620E7E01C}"/>
              </a:ext>
            </a:extLst>
          </p:cNvPr>
          <p:cNvPicPr>
            <a:picLocks noChangeAspect="1"/>
          </p:cNvPicPr>
          <p:nvPr/>
        </p:nvPicPr>
        <p:blipFill>
          <a:blip r:embed="rId6"/>
          <a:stretch>
            <a:fillRect/>
          </a:stretch>
        </p:blipFill>
        <p:spPr>
          <a:xfrm>
            <a:off x="3973350" y="3049780"/>
            <a:ext cx="1789651" cy="1360135"/>
          </a:xfrm>
          <a:prstGeom prst="rect">
            <a:avLst/>
          </a:prstGeom>
          <a:ln>
            <a:solidFill>
              <a:schemeClr val="tx1"/>
            </a:solidFill>
            <a:extLst>
              <a:ext uri="{C807C97D-BFC1-408E-A445-0C87EB9F89A2}">
                <ask:lineSketchStyleProps xmlns:ask="http://schemas.microsoft.com/office/drawing/2018/sketchyshapes">
                  <ask:type>
                    <ask:lineSketchScribble/>
                  </ask:type>
                </ask:lineSketchStyleProps>
              </a:ext>
            </a:extLst>
          </a:ln>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791510AC-43D2-1E40-9935-F05C547901CE}"/>
              </a:ext>
            </a:extLst>
          </p:cNvPr>
          <p:cNvSpPr/>
          <p:nvPr/>
        </p:nvSpPr>
        <p:spPr>
          <a:xfrm>
            <a:off x="279297" y="1497692"/>
            <a:ext cx="4359958" cy="946156"/>
          </a:xfrm>
          <a:prstGeom prst="rect">
            <a:avLst/>
          </a:prstGeom>
        </p:spPr>
        <p:txBody>
          <a:bodyPr wrap="square">
            <a:spAutoFit/>
          </a:bodyPr>
          <a:lstStyle/>
          <a:p>
            <a:pPr>
              <a:lnSpc>
                <a:spcPts val="2340"/>
              </a:lnSpc>
            </a:pPr>
            <a:r>
              <a:rPr lang="zh-CN" altLang="en-US" sz="1400" dirty="0">
                <a:solidFill>
                  <a:srgbClr val="222222"/>
                </a:solidFill>
                <a:latin typeface="Microsoft YaHei" panose="020B0503020204020204" pitchFamily="34" charset="-122"/>
                <a:ea typeface="Microsoft YaHei" panose="020B0503020204020204" pitchFamily="34" charset="-122"/>
              </a:rPr>
              <a:t>中国艺术与文化如何走向世界舞台中心？</a:t>
            </a:r>
            <a:endParaRPr lang="en-US" altLang="zh-CN" sz="1400" dirty="0">
              <a:solidFill>
                <a:srgbClr val="222222"/>
              </a:solidFill>
              <a:latin typeface="Microsoft YaHei" panose="020B0503020204020204" pitchFamily="34" charset="-122"/>
              <a:ea typeface="Microsoft YaHei" panose="020B0503020204020204" pitchFamily="34" charset="-122"/>
            </a:endParaRPr>
          </a:p>
          <a:p>
            <a:pPr>
              <a:lnSpc>
                <a:spcPts val="2340"/>
              </a:lnSpc>
            </a:pPr>
            <a:r>
              <a:rPr lang="zh-CN" altLang="en-US" sz="1400">
                <a:solidFill>
                  <a:srgbClr val="222222"/>
                </a:solidFill>
                <a:latin typeface="Microsoft YaHei" panose="020B0503020204020204" pitchFamily="34" charset="-122"/>
                <a:ea typeface="Microsoft YaHei" panose="020B0503020204020204" pitchFamily="34" charset="-122"/>
              </a:rPr>
              <a:t>如何中国艺术家与</a:t>
            </a:r>
            <a:r>
              <a:rPr lang="zh-CN" altLang="en-US" sz="1400" dirty="0">
                <a:solidFill>
                  <a:srgbClr val="222222"/>
                </a:solidFill>
                <a:latin typeface="Microsoft YaHei" panose="020B0503020204020204" pitchFamily="34" charset="-122"/>
                <a:ea typeface="Microsoft YaHei" panose="020B0503020204020204" pitchFamily="34" charset="-122"/>
              </a:rPr>
              <a:t>世界顶级艺术家同台演出，展现中国灿烂的艺术文化？</a:t>
            </a:r>
            <a:endParaRPr lang="en-US" altLang="zh-CN" sz="1400" dirty="0">
              <a:solidFill>
                <a:srgbClr val="222222"/>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E42A8D7F-BE31-A742-A139-8BF0A65109F7}"/>
              </a:ext>
            </a:extLst>
          </p:cNvPr>
          <p:cNvPicPr>
            <a:picLocks noChangeAspect="1"/>
          </p:cNvPicPr>
          <p:nvPr/>
        </p:nvPicPr>
        <p:blipFill>
          <a:blip r:embed="rId7"/>
          <a:stretch>
            <a:fillRect/>
          </a:stretch>
        </p:blipFill>
        <p:spPr>
          <a:xfrm>
            <a:off x="7356715" y="843558"/>
            <a:ext cx="1718378" cy="2576309"/>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1ABE9C92-3E0F-804A-9FCF-A9B1C6CAB521}"/>
              </a:ext>
            </a:extLst>
          </p:cNvPr>
          <p:cNvPicPr>
            <a:picLocks noChangeAspect="1"/>
          </p:cNvPicPr>
          <p:nvPr/>
        </p:nvPicPr>
        <p:blipFill>
          <a:blip r:embed="rId8"/>
          <a:stretch>
            <a:fillRect/>
          </a:stretch>
        </p:blipFill>
        <p:spPr>
          <a:xfrm>
            <a:off x="5035793" y="1887260"/>
            <a:ext cx="1419818" cy="1741643"/>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28050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987310-95C1-BD48-A347-CABBABBA553D}"/>
              </a:ext>
            </a:extLst>
          </p:cNvPr>
          <p:cNvSpPr>
            <a:spLocks noGrp="1"/>
          </p:cNvSpPr>
          <p:nvPr>
            <p:ph type="title"/>
          </p:nvPr>
        </p:nvSpPr>
        <p:spPr/>
        <p:txBody>
          <a:bodyPr/>
          <a:lstStyle/>
          <a:p>
            <a:r>
              <a:rPr kumimoji="1" lang="en-US" altLang="zh-CN" dirty="0" err="1"/>
              <a:t>OpenSea</a:t>
            </a:r>
            <a:r>
              <a:rPr kumimoji="1" lang="zh-CN" altLang="en-US" dirty="0"/>
              <a:t>：世界最大的</a:t>
            </a:r>
            <a:r>
              <a:rPr kumimoji="1" lang="en-US" altLang="zh-CN" dirty="0"/>
              <a:t>NFT</a:t>
            </a:r>
            <a:r>
              <a:rPr kumimoji="1" lang="zh-CN" altLang="en-US" dirty="0"/>
              <a:t>数字资产交易市场</a:t>
            </a:r>
          </a:p>
        </p:txBody>
      </p:sp>
      <p:sp>
        <p:nvSpPr>
          <p:cNvPr id="6" name="矩形 5">
            <a:extLst>
              <a:ext uri="{FF2B5EF4-FFF2-40B4-BE49-F238E27FC236}">
                <a16:creationId xmlns:a16="http://schemas.microsoft.com/office/drawing/2014/main" id="{636B8BD9-045B-A84A-92A6-4EF80E5D9DD1}"/>
              </a:ext>
            </a:extLst>
          </p:cNvPr>
          <p:cNvSpPr/>
          <p:nvPr/>
        </p:nvSpPr>
        <p:spPr>
          <a:xfrm>
            <a:off x="257623" y="740669"/>
            <a:ext cx="5682529" cy="1134400"/>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tIns="108000">
            <a:spAutoFit/>
          </a:bodyPr>
          <a:lstStyle/>
          <a:p>
            <a:pPr>
              <a:lnSpc>
                <a:spcPts val="2040"/>
              </a:lnSpc>
            </a:pPr>
            <a:r>
              <a:rPr lang="en-US" altLang="zh-CN" sz="1600" b="1" dirty="0">
                <a:solidFill>
                  <a:srgbClr val="222222"/>
                </a:solidFill>
                <a:latin typeface="Microsoft YaHei" panose="020B0503020204020204" pitchFamily="34" charset="-122"/>
                <a:ea typeface="Microsoft YaHei" panose="020B0503020204020204" pitchFamily="34" charset="-122"/>
              </a:rPr>
              <a:t>NFT</a:t>
            </a:r>
            <a:r>
              <a:rPr lang="zh-CN" altLang="en-US" sz="1600" b="1" dirty="0">
                <a:solidFill>
                  <a:srgbClr val="222222"/>
                </a:solidFill>
                <a:latin typeface="Microsoft YaHei" panose="020B0503020204020204" pitchFamily="34" charset="-122"/>
                <a:ea typeface="Microsoft YaHei" panose="020B0503020204020204" pitchFamily="34" charset="-122"/>
              </a:rPr>
              <a:t>数字资产交易市场的世界领跑者</a:t>
            </a:r>
            <a:r>
              <a:rPr lang="zh-CN" altLang="zh-CN" sz="1600" b="1" dirty="0">
                <a:latin typeface="Microsoft YaHei" panose="020B0503020204020204" pitchFamily="34" charset="-122"/>
                <a:ea typeface="Microsoft YaHei" panose="020B0503020204020204" pitchFamily="34" charset="-122"/>
              </a:rPr>
              <a:t> </a:t>
            </a:r>
            <a:r>
              <a:rPr lang="zh-CN" altLang="en-US" sz="1600" b="1" dirty="0">
                <a:latin typeface="Microsoft YaHei" panose="020B0503020204020204" pitchFamily="34" charset="-122"/>
                <a:ea typeface="Microsoft YaHei" panose="020B0503020204020204" pitchFamily="34" charset="-122"/>
              </a:rPr>
              <a:t>： </a:t>
            </a:r>
            <a:r>
              <a:rPr lang="en-US" altLang="zh-CN" sz="1600" b="1" dirty="0" err="1">
                <a:latin typeface="Microsoft YaHei" panose="020B0503020204020204" pitchFamily="34" charset="-122"/>
                <a:ea typeface="Microsoft YaHei" panose="020B0503020204020204" pitchFamily="34" charset="-122"/>
              </a:rPr>
              <a:t>OpenSea</a:t>
            </a:r>
            <a:endParaRPr lang="en-US" altLang="zh-CN" sz="1600" b="1" dirty="0">
              <a:solidFill>
                <a:srgbClr val="222222"/>
              </a:solidFill>
              <a:latin typeface="Microsoft YaHei" panose="020B0503020204020204" pitchFamily="34" charset="-122"/>
              <a:ea typeface="Microsoft YaHei" panose="020B0503020204020204" pitchFamily="34" charset="-122"/>
            </a:endParaRPr>
          </a:p>
          <a:p>
            <a:pPr>
              <a:lnSpc>
                <a:spcPts val="2040"/>
              </a:lnSpc>
            </a:pPr>
            <a:r>
              <a:rPr lang="en-GB" altLang="zh-CN" sz="1200" dirty="0" err="1">
                <a:latin typeface="Microsoft YaHei" panose="020B0503020204020204" pitchFamily="34" charset="-122"/>
                <a:ea typeface="Microsoft YaHei" panose="020B0503020204020204" pitchFamily="34" charset="-122"/>
              </a:rPr>
              <a:t>OpenSea</a:t>
            </a:r>
            <a:r>
              <a:rPr lang="en-GB"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控制着 数字资产</a:t>
            </a:r>
            <a:r>
              <a:rPr lang="en-GB" altLang="zh-CN" sz="1200" dirty="0">
                <a:latin typeface="Microsoft YaHei" panose="020B0503020204020204" pitchFamily="34" charset="-122"/>
                <a:ea typeface="Microsoft YaHei" panose="020B0503020204020204" pitchFamily="34" charset="-122"/>
              </a:rPr>
              <a:t>NFT </a:t>
            </a:r>
            <a:r>
              <a:rPr lang="en-US" altLang="zh-CN" sz="1200" dirty="0">
                <a:latin typeface="Microsoft YaHei" panose="020B0503020204020204" pitchFamily="34" charset="-122"/>
                <a:ea typeface="Microsoft YaHei" panose="020B0503020204020204" pitchFamily="34" charset="-122"/>
              </a:rPr>
              <a:t>90%</a:t>
            </a:r>
            <a:r>
              <a:rPr lang="zh-CN" altLang="en-US" sz="1200" dirty="0">
                <a:latin typeface="Microsoft YaHei" panose="020B0503020204020204" pitchFamily="34" charset="-122"/>
                <a:ea typeface="Microsoft YaHei" panose="020B0503020204020204" pitchFamily="34" charset="-122"/>
              </a:rPr>
              <a:t>的销售额，自 </a:t>
            </a:r>
            <a:r>
              <a:rPr lang="en-US" altLang="zh-CN" sz="1200" dirty="0">
                <a:latin typeface="Microsoft YaHei" panose="020B0503020204020204" pitchFamily="34" charset="-122"/>
                <a:ea typeface="Microsoft YaHei" panose="020B0503020204020204" pitchFamily="34" charset="-122"/>
              </a:rPr>
              <a:t>2017 </a:t>
            </a:r>
            <a:r>
              <a:rPr lang="zh-CN" altLang="en-US" sz="1200" dirty="0">
                <a:latin typeface="Microsoft YaHei" panose="020B0503020204020204" pitchFamily="34" charset="-122"/>
                <a:ea typeface="Microsoft YaHei" panose="020B0503020204020204" pitchFamily="34" charset="-122"/>
              </a:rPr>
              <a:t>年 </a:t>
            </a:r>
            <a:r>
              <a:rPr lang="en-US" altLang="zh-CN" sz="1200" dirty="0">
                <a:latin typeface="Microsoft YaHei" panose="020B0503020204020204" pitchFamily="34" charset="-122"/>
                <a:ea typeface="Microsoft YaHei" panose="020B0503020204020204" pitchFamily="34" charset="-122"/>
              </a:rPr>
              <a:t>12 </a:t>
            </a:r>
            <a:r>
              <a:rPr lang="zh-CN" altLang="en-US" sz="1200" dirty="0">
                <a:latin typeface="Microsoft YaHei" panose="020B0503020204020204" pitchFamily="34" charset="-122"/>
                <a:ea typeface="Microsoft YaHei" panose="020B0503020204020204" pitchFamily="34" charset="-122"/>
              </a:rPr>
              <a:t>月推出以来已处理了价值超过 </a:t>
            </a:r>
            <a:r>
              <a:rPr lang="en-US" altLang="zh-CN" sz="1200" dirty="0">
                <a:latin typeface="Microsoft YaHei" panose="020B0503020204020204" pitchFamily="34" charset="-122"/>
                <a:ea typeface="Microsoft YaHei" panose="020B0503020204020204" pitchFamily="34" charset="-122"/>
              </a:rPr>
              <a:t>100 </a:t>
            </a:r>
            <a:r>
              <a:rPr lang="zh-CN" altLang="en-US" sz="1200" dirty="0">
                <a:latin typeface="Microsoft YaHei" panose="020B0503020204020204" pitchFamily="34" charset="-122"/>
                <a:ea typeface="Microsoft YaHei" panose="020B0503020204020204" pitchFamily="34" charset="-122"/>
              </a:rPr>
              <a:t>亿美元的交易，成为 </a:t>
            </a:r>
            <a:r>
              <a:rPr lang="en-US" altLang="zh-CN" sz="1200" dirty="0">
                <a:latin typeface="Microsoft YaHei" panose="020B0503020204020204" pitchFamily="34" charset="-122"/>
                <a:ea typeface="Microsoft YaHei" panose="020B0503020204020204" pitchFamily="34" charset="-122"/>
              </a:rPr>
              <a:t>2021 </a:t>
            </a:r>
            <a:r>
              <a:rPr lang="zh-CN" altLang="en-US" sz="1200" dirty="0">
                <a:latin typeface="Microsoft YaHei" panose="020B0503020204020204" pitchFamily="34" charset="-122"/>
                <a:ea typeface="Microsoft YaHei" panose="020B0503020204020204" pitchFamily="34" charset="-122"/>
              </a:rPr>
              <a:t>年 </a:t>
            </a:r>
            <a:r>
              <a:rPr lang="en-GB" altLang="zh-CN" sz="1200" dirty="0">
                <a:latin typeface="Microsoft YaHei" panose="020B0503020204020204" pitchFamily="34" charset="-122"/>
                <a:ea typeface="Microsoft YaHei" panose="020B0503020204020204" pitchFamily="34" charset="-122"/>
              </a:rPr>
              <a:t>NFT </a:t>
            </a:r>
            <a:r>
              <a:rPr lang="zh-CN" altLang="en-GB" sz="1200" dirty="0">
                <a:latin typeface="Microsoft YaHei" panose="020B0503020204020204" pitchFamily="34" charset="-122"/>
                <a:ea typeface="Microsoft YaHei" panose="020B0503020204020204" pitchFamily="34" charset="-122"/>
              </a:rPr>
              <a:t>市场</a:t>
            </a:r>
            <a:r>
              <a:rPr lang="zh-CN" altLang="en-US" sz="1200" dirty="0">
                <a:latin typeface="Microsoft YaHei" panose="020B0503020204020204" pitchFamily="34" charset="-122"/>
                <a:ea typeface="Microsoft YaHei" panose="020B0503020204020204" pitchFamily="34" charset="-122"/>
              </a:rPr>
              <a:t>繁荣的明显领导者。</a:t>
            </a:r>
            <a:endParaRPr lang="en-US" altLang="zh-CN" sz="1200" dirty="0">
              <a:solidFill>
                <a:srgbClr val="222222"/>
              </a:solidFill>
              <a:latin typeface="Microsoft YaHei" panose="020B0503020204020204" pitchFamily="34" charset="-122"/>
              <a:ea typeface="Microsoft YaHei" panose="020B0503020204020204" pitchFamily="34" charset="-122"/>
            </a:endParaRPr>
          </a:p>
          <a:p>
            <a:pPr>
              <a:lnSpc>
                <a:spcPts val="1840"/>
              </a:lnSpc>
            </a:pPr>
            <a:endParaRPr lang="en-US" altLang="zh-CN" sz="1200" dirty="0">
              <a:solidFill>
                <a:srgbClr val="222222"/>
              </a:solidFill>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69D8E2E2-C6FB-CB42-B43D-A9F40BB1C0BC}"/>
              </a:ext>
            </a:extLst>
          </p:cNvPr>
          <p:cNvSpPr/>
          <p:nvPr/>
        </p:nvSpPr>
        <p:spPr>
          <a:xfrm>
            <a:off x="180532" y="1861329"/>
            <a:ext cx="5759620" cy="2809167"/>
          </a:xfrm>
          <a:prstGeom prst="rect">
            <a:avLst/>
          </a:prstGeom>
        </p:spPr>
        <p:txBody>
          <a:bodyPr wrap="square">
            <a:spAutoFit/>
          </a:bodyPr>
          <a:lstStyle/>
          <a:p>
            <a:pPr>
              <a:lnSpc>
                <a:spcPts val="2040"/>
              </a:lnSpc>
            </a:pPr>
            <a:r>
              <a:rPr lang="en-GB" altLang="zh-CN" sz="1200" dirty="0" err="1">
                <a:latin typeface="Microsoft YaHei" panose="020B0503020204020204" pitchFamily="34" charset="-122"/>
                <a:ea typeface="Microsoft YaHei" panose="020B0503020204020204" pitchFamily="34" charset="-122"/>
              </a:rPr>
              <a:t>OpenSea</a:t>
            </a:r>
            <a:r>
              <a:rPr lang="zh-CN" altLang="en-GB" sz="1200" dirty="0">
                <a:latin typeface="Microsoft YaHei" panose="020B0503020204020204" pitchFamily="34" charset="-122"/>
                <a:ea typeface="Microsoft YaHei" panose="020B0503020204020204" pitchFamily="34" charset="-122"/>
              </a:rPr>
              <a:t>上</a:t>
            </a:r>
            <a:r>
              <a:rPr lang="zh-CN" altLang="en-US" sz="1200" dirty="0">
                <a:latin typeface="Microsoft YaHei" panose="020B0503020204020204" pitchFamily="34" charset="-122"/>
                <a:ea typeface="Microsoft YaHei" panose="020B0503020204020204" pitchFamily="34" charset="-122"/>
              </a:rPr>
              <a:t>大多数</a:t>
            </a:r>
            <a:r>
              <a:rPr lang="en-US" altLang="zh-CN" sz="1200" dirty="0">
                <a:latin typeface="Microsoft YaHei" panose="020B0503020204020204" pitchFamily="34" charset="-122"/>
                <a:ea typeface="Microsoft YaHei" panose="020B0503020204020204" pitchFamily="34" charset="-122"/>
              </a:rPr>
              <a:t>NFT</a:t>
            </a:r>
            <a:r>
              <a:rPr lang="zh-CN" altLang="en-US" sz="1200" dirty="0">
                <a:latin typeface="Microsoft YaHei" panose="020B0503020204020204" pitchFamily="34" charset="-122"/>
                <a:ea typeface="Microsoft YaHei" panose="020B0503020204020204" pitchFamily="34" charset="-122"/>
              </a:rPr>
              <a:t>交易在以太坊区块链上进行，网络拥堵原因，</a:t>
            </a:r>
            <a:r>
              <a:rPr lang="en-US" altLang="zh-CN" sz="1200" dirty="0">
                <a:latin typeface="Microsoft YaHei" panose="020B0503020204020204" pitchFamily="34" charset="-122"/>
                <a:ea typeface="Microsoft YaHei" panose="020B0503020204020204" pitchFamily="34" charset="-122"/>
              </a:rPr>
              <a:t>gas</a:t>
            </a:r>
            <a:r>
              <a:rPr lang="zh-CN" altLang="en-US" sz="1200" dirty="0">
                <a:latin typeface="Microsoft YaHei" panose="020B0503020204020204" pitchFamily="34" charset="-122"/>
                <a:ea typeface="Microsoft YaHei" panose="020B0503020204020204" pitchFamily="34" charset="-122"/>
              </a:rPr>
              <a:t>费用比较高，</a:t>
            </a:r>
            <a:r>
              <a:rPr lang="en-US" altLang="zh-CN" sz="1200" dirty="0">
                <a:latin typeface="Microsoft YaHei" panose="020B0503020204020204" pitchFamily="34" charset="-122"/>
                <a:ea typeface="Microsoft YaHei" panose="020B0503020204020204" pitchFamily="34" charset="-122"/>
              </a:rPr>
              <a:t>50</a:t>
            </a:r>
            <a:r>
              <a:rPr lang="zh-CN" altLang="en-US" sz="1200" dirty="0">
                <a:latin typeface="Microsoft YaHei" panose="020B0503020204020204" pitchFamily="34" charset="-122"/>
                <a:ea typeface="Microsoft YaHei" panose="020B0503020204020204" pitchFamily="34" charset="-122"/>
              </a:rPr>
              <a:t>美元；</a:t>
            </a:r>
            <a:r>
              <a:rPr lang="en-US" altLang="zh-CN" sz="1200" dirty="0" err="1">
                <a:latin typeface="Microsoft YaHei" panose="020B0503020204020204" pitchFamily="34" charset="-122"/>
                <a:ea typeface="Microsoft YaHei" panose="020B0503020204020204" pitchFamily="34" charset="-122"/>
              </a:rPr>
              <a:t>OpenSea</a:t>
            </a:r>
            <a:r>
              <a:rPr lang="zh-CN" altLang="en-US" sz="1200" dirty="0">
                <a:latin typeface="Microsoft YaHei" panose="020B0503020204020204" pitchFamily="34" charset="-122"/>
                <a:ea typeface="Microsoft YaHei" panose="020B0503020204020204" pitchFamily="34" charset="-122"/>
              </a:rPr>
              <a:t>通过与第二层以太坊侧链</a:t>
            </a:r>
            <a:r>
              <a:rPr lang="en-GB" altLang="zh-CN" sz="1200" dirty="0">
                <a:latin typeface="Microsoft YaHei" panose="020B0503020204020204" pitchFamily="34" charset="-122"/>
                <a:ea typeface="Microsoft YaHei" panose="020B0503020204020204" pitchFamily="34" charset="-122"/>
              </a:rPr>
              <a:t>Polygon </a:t>
            </a:r>
            <a:r>
              <a:rPr lang="zh-CN" altLang="en-US" sz="1200" dirty="0">
                <a:latin typeface="Microsoft YaHei" panose="020B0503020204020204" pitchFamily="34" charset="-122"/>
                <a:ea typeface="Microsoft YaHei" panose="020B0503020204020204" pitchFamily="34" charset="-122"/>
              </a:rPr>
              <a:t>的集成解决问题。</a:t>
            </a:r>
            <a:endParaRPr lang="en-US" altLang="zh-CN" sz="1200" dirty="0">
              <a:latin typeface="Microsoft YaHei" panose="020B0503020204020204" pitchFamily="34" charset="-122"/>
              <a:ea typeface="Microsoft YaHei" panose="020B0503020204020204" pitchFamily="34" charset="-122"/>
            </a:endParaRPr>
          </a:p>
          <a:p>
            <a:pPr>
              <a:lnSpc>
                <a:spcPts val="2040"/>
              </a:lnSpc>
            </a:pPr>
            <a:endParaRPr lang="en-US" altLang="zh-CN" sz="1200" dirty="0">
              <a:latin typeface="Microsoft YaHei" panose="020B0503020204020204" pitchFamily="34" charset="-122"/>
              <a:ea typeface="Microsoft YaHei" panose="020B0503020204020204" pitchFamily="34" charset="-122"/>
            </a:endParaRPr>
          </a:p>
          <a:p>
            <a:pPr>
              <a:lnSpc>
                <a:spcPts val="2040"/>
              </a:lnSpc>
            </a:pPr>
            <a:r>
              <a:rPr lang="zh-CN" altLang="en-US" sz="1200" b="1" dirty="0">
                <a:latin typeface="Microsoft YaHei" panose="020B0503020204020204" pitchFamily="34" charset="-122"/>
                <a:ea typeface="Microsoft YaHei" panose="020B0503020204020204" pitchFamily="34" charset="-122"/>
              </a:rPr>
              <a:t>商业模式创新</a:t>
            </a:r>
            <a:endParaRPr lang="en-US" altLang="zh-CN" sz="1200" b="1" dirty="0">
              <a:latin typeface="Microsoft YaHei" panose="020B0503020204020204" pitchFamily="34" charset="-122"/>
              <a:ea typeface="Microsoft YaHei" panose="020B0503020204020204" pitchFamily="34" charset="-122"/>
            </a:endParaRPr>
          </a:p>
          <a:p>
            <a:pPr>
              <a:lnSpc>
                <a:spcPts val="2040"/>
              </a:lnSpc>
            </a:pPr>
            <a:r>
              <a:rPr lang="zh-CN" altLang="en-US" sz="1200" dirty="0">
                <a:latin typeface="Microsoft YaHei" panose="020B0503020204020204" pitchFamily="34" charset="-122"/>
                <a:ea typeface="Microsoft YaHei" panose="020B0503020204020204" pitchFamily="34" charset="-122"/>
              </a:rPr>
              <a:t>实物和数字商品的数字所有权</a:t>
            </a:r>
            <a:r>
              <a:rPr lang="en-US" altLang="zh-CN" sz="1200" dirty="0">
                <a:latin typeface="Microsoft YaHei" panose="020B0503020204020204" pitchFamily="34" charset="-122"/>
                <a:ea typeface="Microsoft YaHei" panose="020B0503020204020204" pitchFamily="34" charset="-122"/>
              </a:rPr>
              <a:t>NFT</a:t>
            </a:r>
            <a:r>
              <a:rPr lang="zh-CN" altLang="en-US" sz="1200" dirty="0">
                <a:latin typeface="Microsoft YaHei" panose="020B0503020204020204" pitchFamily="34" charset="-122"/>
                <a:ea typeface="Microsoft YaHei" panose="020B0503020204020204" pitchFamily="34" charset="-122"/>
              </a:rPr>
              <a:t>证书为收藏家、创作者甚至贸易商提供了一条新途径，开辟数字经济道路。例如，</a:t>
            </a:r>
            <a:r>
              <a:rPr lang="en-GB" altLang="zh-CN" sz="1200" dirty="0">
                <a:latin typeface="Microsoft YaHei" panose="020B0503020204020204" pitchFamily="34" charset="-122"/>
                <a:ea typeface="Microsoft YaHei" panose="020B0503020204020204" pitchFamily="34" charset="-122"/>
              </a:rPr>
              <a:t>NFT </a:t>
            </a:r>
            <a:r>
              <a:rPr lang="zh-CN" altLang="en-US" sz="1200" dirty="0">
                <a:latin typeface="Microsoft YaHei" panose="020B0503020204020204" pitchFamily="34" charset="-122"/>
                <a:ea typeface="Microsoft YaHei" panose="020B0503020204020204" pitchFamily="34" charset="-122"/>
              </a:rPr>
              <a:t>已成为艺术家将稀缺元素归因于可以评估价值的数字艺术品的一种方式。</a:t>
            </a:r>
            <a:endParaRPr lang="en-US" altLang="zh-CN" sz="1200" dirty="0">
              <a:latin typeface="Microsoft YaHei" panose="020B0503020204020204" pitchFamily="34" charset="-122"/>
              <a:ea typeface="Microsoft YaHei" panose="020B0503020204020204" pitchFamily="34" charset="-122"/>
            </a:endParaRPr>
          </a:p>
          <a:p>
            <a:pPr>
              <a:lnSpc>
                <a:spcPts val="2040"/>
              </a:lnSpc>
            </a:pPr>
            <a:endParaRPr lang="en-US" altLang="zh-CN" sz="1200" dirty="0">
              <a:latin typeface="Microsoft YaHei" panose="020B0503020204020204" pitchFamily="34" charset="-122"/>
              <a:ea typeface="Microsoft YaHei" panose="020B0503020204020204" pitchFamily="34" charset="-122"/>
            </a:endParaRPr>
          </a:p>
          <a:p>
            <a:pPr>
              <a:lnSpc>
                <a:spcPts val="1740"/>
              </a:lnSpc>
            </a:pPr>
            <a:r>
              <a:rPr lang="en-GB" altLang="zh-CN" sz="1200" b="1" dirty="0" err="1">
                <a:latin typeface="Microsoft YaHei" panose="020B0503020204020204" pitchFamily="34" charset="-122"/>
                <a:ea typeface="Microsoft YaHei" panose="020B0503020204020204" pitchFamily="34" charset="-122"/>
              </a:rPr>
              <a:t>OpenSea</a:t>
            </a:r>
            <a:r>
              <a:rPr lang="en-GB" altLang="zh-CN" sz="1200" b="1" dirty="0">
                <a:latin typeface="Microsoft YaHei" panose="020B0503020204020204" pitchFamily="34" charset="-122"/>
                <a:ea typeface="Microsoft YaHei" panose="020B0503020204020204" pitchFamily="34" charset="-122"/>
              </a:rPr>
              <a:t> </a:t>
            </a:r>
            <a:r>
              <a:rPr lang="zh-CN" altLang="en-US" sz="1200" b="1" dirty="0">
                <a:latin typeface="Microsoft YaHei" panose="020B0503020204020204" pitchFamily="34" charset="-122"/>
                <a:ea typeface="Microsoft YaHei" panose="020B0503020204020204" pitchFamily="34" charset="-122"/>
              </a:rPr>
              <a:t>收益的商业模式</a:t>
            </a:r>
          </a:p>
          <a:p>
            <a:pPr>
              <a:lnSpc>
                <a:spcPts val="1740"/>
              </a:lnSpc>
            </a:pPr>
            <a:r>
              <a:rPr lang="en-GB" altLang="zh-CN" sz="1200" dirty="0" err="1">
                <a:latin typeface="Microsoft YaHei" panose="020B0503020204020204" pitchFamily="34" charset="-122"/>
                <a:ea typeface="Microsoft YaHei" panose="020B0503020204020204" pitchFamily="34" charset="-122"/>
              </a:rPr>
              <a:t>OpenSea</a:t>
            </a:r>
            <a:r>
              <a:rPr lang="en-GB"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每次销售额中收取 </a:t>
            </a:r>
            <a:r>
              <a:rPr lang="en-US" altLang="zh-CN" sz="1200" dirty="0">
                <a:latin typeface="Microsoft YaHei" panose="020B0503020204020204" pitchFamily="34" charset="-122"/>
                <a:ea typeface="Microsoft YaHei" panose="020B0503020204020204" pitchFamily="34" charset="-122"/>
              </a:rPr>
              <a:t>2.5% </a:t>
            </a:r>
            <a:r>
              <a:rPr lang="zh-CN" altLang="en-US" sz="1200" dirty="0">
                <a:latin typeface="Microsoft YaHei" panose="020B0503020204020204" pitchFamily="34" charset="-122"/>
                <a:ea typeface="Microsoft YaHei" panose="020B0503020204020204" pitchFamily="34" charset="-122"/>
              </a:rPr>
              <a:t>，</a:t>
            </a:r>
            <a:r>
              <a:rPr lang="en-US" altLang="zh-CN" sz="1200" dirty="0">
                <a:latin typeface="Microsoft YaHei" panose="020B0503020204020204" pitchFamily="34" charset="-122"/>
                <a:ea typeface="Microsoft YaHei" panose="020B0503020204020204" pitchFamily="34" charset="-122"/>
              </a:rPr>
              <a:t>10%</a:t>
            </a:r>
            <a:r>
              <a:rPr lang="zh-CN" altLang="en-US" sz="1200" dirty="0">
                <a:latin typeface="Microsoft YaHei" panose="020B0503020204020204" pitchFamily="34" charset="-122"/>
                <a:ea typeface="Microsoft YaHei" panose="020B0503020204020204" pitchFamily="34" charset="-122"/>
              </a:rPr>
              <a:t>；创作者版税</a:t>
            </a:r>
            <a:r>
              <a:rPr lang="en-US" altLang="zh-CN" sz="1200" dirty="0">
                <a:latin typeface="Microsoft YaHei" panose="020B0503020204020204" pitchFamily="34" charset="-122"/>
                <a:ea typeface="Microsoft YaHei" panose="020B0503020204020204" pitchFamily="34" charset="-122"/>
              </a:rPr>
              <a:t>2.5</a:t>
            </a:r>
            <a:r>
              <a:rPr lang="zh-CN" altLang="en-US" sz="1200" dirty="0">
                <a:latin typeface="Microsoft YaHei" panose="020B0503020204020204" pitchFamily="34" charset="-122"/>
                <a:ea typeface="Microsoft YaHei" panose="020B0503020204020204" pitchFamily="34" charset="-122"/>
              </a:rPr>
              <a:t>？</a:t>
            </a:r>
          </a:p>
          <a:p>
            <a:pPr>
              <a:lnSpc>
                <a:spcPts val="2040"/>
              </a:lnSpc>
            </a:pPr>
            <a:endParaRPr lang="zh-CN" altLang="zh-CN" sz="1200" dirty="0">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5C27AD8B-9801-304E-9DB7-CF6DAC097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4736576"/>
            <a:ext cx="5904656" cy="395889"/>
          </a:xfrm>
          <a:prstGeom prst="rect">
            <a:avLst/>
          </a:prstGeom>
        </p:spPr>
      </p:pic>
      <p:pic>
        <p:nvPicPr>
          <p:cNvPr id="4" name="图片 3">
            <a:extLst>
              <a:ext uri="{FF2B5EF4-FFF2-40B4-BE49-F238E27FC236}">
                <a16:creationId xmlns:a16="http://schemas.microsoft.com/office/drawing/2014/main" id="{669F1643-A9D3-1049-B833-085AD7B5E6E2}"/>
              </a:ext>
            </a:extLst>
          </p:cNvPr>
          <p:cNvPicPr>
            <a:picLocks noChangeAspect="1"/>
          </p:cNvPicPr>
          <p:nvPr/>
        </p:nvPicPr>
        <p:blipFill>
          <a:blip r:embed="rId3"/>
          <a:stretch>
            <a:fillRect/>
          </a:stretch>
        </p:blipFill>
        <p:spPr>
          <a:xfrm>
            <a:off x="6119407" y="621502"/>
            <a:ext cx="2946785" cy="1446192"/>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84A24B7B-6E6A-9449-A307-5CC94BBD4B13}"/>
              </a:ext>
            </a:extLst>
          </p:cNvPr>
          <p:cNvPicPr>
            <a:picLocks noChangeAspect="1"/>
          </p:cNvPicPr>
          <p:nvPr/>
        </p:nvPicPr>
        <p:blipFill>
          <a:blip r:embed="rId4"/>
          <a:stretch>
            <a:fillRect/>
          </a:stretch>
        </p:blipFill>
        <p:spPr>
          <a:xfrm>
            <a:off x="6104937" y="2211710"/>
            <a:ext cx="2946785" cy="1940872"/>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230F43D8-1EAC-B147-81A4-38C3D68536DA}"/>
              </a:ext>
            </a:extLst>
          </p:cNvPr>
          <p:cNvPicPr>
            <a:picLocks noChangeAspect="1"/>
          </p:cNvPicPr>
          <p:nvPr/>
        </p:nvPicPr>
        <p:blipFill>
          <a:blip r:embed="rId5"/>
          <a:stretch>
            <a:fillRect/>
          </a:stretch>
        </p:blipFill>
        <p:spPr>
          <a:xfrm>
            <a:off x="5087616" y="3884311"/>
            <a:ext cx="1932656" cy="1087120"/>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181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2381E-C6FC-4142-AB86-C1A00018C80C}"/>
              </a:ext>
            </a:extLst>
          </p:cNvPr>
          <p:cNvSpPr>
            <a:spLocks noGrp="1"/>
          </p:cNvSpPr>
          <p:nvPr>
            <p:ph type="title"/>
          </p:nvPr>
        </p:nvSpPr>
        <p:spPr/>
        <p:txBody>
          <a:bodyPr/>
          <a:lstStyle/>
          <a:p>
            <a:r>
              <a:rPr kumimoji="1" lang="zh-CN" altLang="en-US" dirty="0"/>
              <a:t>元宇宙数字资产</a:t>
            </a:r>
            <a:r>
              <a:rPr kumimoji="1" lang="en-US" altLang="zh-CN" dirty="0"/>
              <a:t>NFT</a:t>
            </a:r>
            <a:r>
              <a:rPr kumimoji="1" lang="zh-CN" altLang="en-US" dirty="0"/>
              <a:t>与</a:t>
            </a:r>
            <a:r>
              <a:rPr kumimoji="1" lang="en-US" altLang="zh-CN" dirty="0" err="1"/>
              <a:t>OpenSea</a:t>
            </a:r>
            <a:r>
              <a:rPr kumimoji="1" lang="zh-CN" altLang="en-US" dirty="0"/>
              <a:t>市场</a:t>
            </a:r>
          </a:p>
        </p:txBody>
      </p:sp>
      <p:pic>
        <p:nvPicPr>
          <p:cNvPr id="4" name="图片 3">
            <a:extLst>
              <a:ext uri="{FF2B5EF4-FFF2-40B4-BE49-F238E27FC236}">
                <a16:creationId xmlns:a16="http://schemas.microsoft.com/office/drawing/2014/main" id="{D6CCC7B1-2552-C645-8E51-ECB7AF3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465" y="3253318"/>
            <a:ext cx="1135333" cy="1766727"/>
          </a:xfrm>
          <a:prstGeom prst="rect">
            <a:avLst/>
          </a:prstGeom>
          <a:effectLst>
            <a:outerShdw blurRad="50800" dist="38100" dir="2700000" algn="tl" rotWithShape="0">
              <a:prstClr val="black">
                <a:alpha val="40000"/>
              </a:prstClr>
            </a:outerShdw>
          </a:effectLst>
        </p:spPr>
      </p:pic>
      <p:sp>
        <p:nvSpPr>
          <p:cNvPr id="5" name="矩形 4">
            <a:extLst>
              <a:ext uri="{FF2B5EF4-FFF2-40B4-BE49-F238E27FC236}">
                <a16:creationId xmlns:a16="http://schemas.microsoft.com/office/drawing/2014/main" id="{3276B225-7A12-E140-B221-E543CD6DB7E7}"/>
              </a:ext>
            </a:extLst>
          </p:cNvPr>
          <p:cNvSpPr/>
          <p:nvPr/>
        </p:nvSpPr>
        <p:spPr>
          <a:xfrm>
            <a:off x="251520" y="785700"/>
            <a:ext cx="4176464" cy="349702"/>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tIns="72000">
            <a:spAutoFit/>
          </a:bodyPr>
          <a:lstStyle/>
          <a:p>
            <a:pPr>
              <a:lnSpc>
                <a:spcPts val="1840"/>
              </a:lnSpc>
            </a:pPr>
            <a:r>
              <a:rPr lang="zh-CN" altLang="en-US" b="1" dirty="0">
                <a:solidFill>
                  <a:srgbClr val="121212"/>
                </a:solidFill>
                <a:latin typeface="Microsoft YaHei" panose="020B0503020204020204" pitchFamily="34" charset="-122"/>
                <a:ea typeface="Microsoft YaHei" panose="020B0503020204020204" pitchFamily="34" charset="-122"/>
              </a:rPr>
              <a:t>数字艺术作品</a:t>
            </a:r>
            <a:r>
              <a:rPr lang="en-US" altLang="zh-CN" b="1" dirty="0">
                <a:solidFill>
                  <a:srgbClr val="121212"/>
                </a:solidFill>
                <a:latin typeface="Microsoft YaHei" panose="020B0503020204020204" pitchFamily="34" charset="-122"/>
                <a:ea typeface="Microsoft YaHei" panose="020B0503020204020204" pitchFamily="34" charset="-122"/>
              </a:rPr>
              <a:t>@NFT</a:t>
            </a:r>
            <a:r>
              <a:rPr lang="zh-CN" altLang="en-US" b="1" dirty="0">
                <a:solidFill>
                  <a:srgbClr val="121212"/>
                </a:solidFill>
                <a:latin typeface="Microsoft YaHei" panose="020B0503020204020204" pitchFamily="34" charset="-122"/>
                <a:ea typeface="Microsoft YaHei" panose="020B0503020204020204" pitchFamily="34" charset="-122"/>
              </a:rPr>
              <a:t>铸造案例</a:t>
            </a:r>
            <a:endParaRPr lang="en-US" altLang="zh-CN" b="1" dirty="0">
              <a:solidFill>
                <a:srgbClr val="121212"/>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D60FF323-ED5E-D845-A768-D1742ED048E6}"/>
              </a:ext>
            </a:extLst>
          </p:cNvPr>
          <p:cNvSpPr/>
          <p:nvPr/>
        </p:nvSpPr>
        <p:spPr>
          <a:xfrm>
            <a:off x="251520" y="1212729"/>
            <a:ext cx="7235250" cy="1225400"/>
          </a:xfrm>
          <a:prstGeom prst="rect">
            <a:avLst/>
          </a:prstGeom>
        </p:spPr>
        <p:txBody>
          <a:bodyPr wrap="none">
            <a:spAutoFit/>
          </a:bodyPr>
          <a:lstStyle/>
          <a:p>
            <a:pPr>
              <a:lnSpc>
                <a:spcPts val="1840"/>
              </a:lnSpc>
            </a:pPr>
            <a:r>
              <a:rPr lang="zh-CN" altLang="en-GB" sz="1200" dirty="0">
                <a:solidFill>
                  <a:srgbClr val="222222"/>
                </a:solidFill>
                <a:latin typeface="Microsoft YaHei" panose="020B0503020204020204" pitchFamily="34" charset="-122"/>
                <a:ea typeface="Microsoft YaHei" panose="020B0503020204020204" pitchFamily="34" charset="-122"/>
              </a:rPr>
              <a:t>艺术品</a:t>
            </a:r>
            <a:r>
              <a:rPr lang="en-GB" altLang="zh-CN" sz="1200" dirty="0">
                <a:solidFill>
                  <a:srgbClr val="222222"/>
                </a:solidFill>
                <a:latin typeface="Microsoft YaHei" panose="020B0503020204020204" pitchFamily="34" charset="-122"/>
                <a:ea typeface="Microsoft YaHei" panose="020B0503020204020204" pitchFamily="34" charset="-122"/>
              </a:rPr>
              <a:t>NFT</a:t>
            </a:r>
            <a:r>
              <a:rPr lang="zh-CN" altLang="en-US" sz="1200" dirty="0">
                <a:solidFill>
                  <a:srgbClr val="222222"/>
                </a:solidFill>
                <a:latin typeface="Microsoft YaHei" panose="020B0503020204020204" pitchFamily="34" charset="-122"/>
                <a:ea typeface="Microsoft YaHei" panose="020B0503020204020204" pitchFamily="34" charset="-122"/>
              </a:rPr>
              <a:t>铸造可在以太坊、</a:t>
            </a:r>
            <a:r>
              <a:rPr lang="en-US" altLang="zh-CN" sz="1200" dirty="0">
                <a:solidFill>
                  <a:srgbClr val="222222"/>
                </a:solidFill>
                <a:latin typeface="Microsoft YaHei" panose="020B0503020204020204" pitchFamily="34" charset="-122"/>
                <a:ea typeface="Microsoft YaHei" panose="020B0503020204020204" pitchFamily="34" charset="-122"/>
              </a:rPr>
              <a:t>Polygon</a:t>
            </a:r>
            <a:r>
              <a:rPr lang="zh-CN" altLang="en-US" sz="1200" dirty="0">
                <a:solidFill>
                  <a:srgbClr val="222222"/>
                </a:solidFill>
                <a:latin typeface="Microsoft YaHei" panose="020B0503020204020204" pitchFamily="34" charset="-122"/>
                <a:ea typeface="Microsoft YaHei" panose="020B0503020204020204" pitchFamily="34" charset="-122"/>
              </a:rPr>
              <a:t>等链上，铸造费用根据不同的厂商情况收取不同的费用。铸造方法</a:t>
            </a:r>
            <a:endParaRPr lang="en-US" altLang="zh-CN" sz="1200" dirty="0">
              <a:solidFill>
                <a:srgbClr val="222222"/>
              </a:solidFill>
              <a:latin typeface="Microsoft YaHei" panose="020B0503020204020204" pitchFamily="34" charset="-122"/>
              <a:ea typeface="Microsoft YaHei" panose="020B0503020204020204" pitchFamily="34" charset="-122"/>
            </a:endParaRPr>
          </a:p>
          <a:p>
            <a:pPr>
              <a:lnSpc>
                <a:spcPts val="1840"/>
              </a:lnSpc>
            </a:pPr>
            <a:r>
              <a:rPr lang="zh-CN" altLang="en-US" sz="1200" dirty="0">
                <a:solidFill>
                  <a:srgbClr val="222222"/>
                </a:solidFill>
                <a:latin typeface="Microsoft YaHei" panose="020B0503020204020204" pitchFamily="34" charset="-122"/>
                <a:ea typeface="Microsoft YaHei" panose="020B0503020204020204" pitchFamily="34" charset="-122"/>
              </a:rPr>
              <a:t>主要由</a:t>
            </a:r>
            <a:r>
              <a:rPr lang="en-US" altLang="zh-CN" sz="1200" dirty="0" err="1">
                <a:solidFill>
                  <a:srgbClr val="222222"/>
                </a:solidFill>
                <a:latin typeface="Microsoft YaHei" panose="020B0503020204020204" pitchFamily="34" charset="-122"/>
                <a:ea typeface="Microsoft YaHei" panose="020B0503020204020204" pitchFamily="34" charset="-122"/>
              </a:rPr>
              <a:t>OpenSea</a:t>
            </a:r>
            <a:r>
              <a:rPr lang="zh-CN" altLang="en-US" sz="1200" dirty="0">
                <a:solidFill>
                  <a:srgbClr val="222222"/>
                </a:solidFill>
                <a:latin typeface="Microsoft YaHei" panose="020B0503020204020204" pitchFamily="34" charset="-122"/>
                <a:ea typeface="Microsoft YaHei" panose="020B0503020204020204" pitchFamily="34" charset="-122"/>
              </a:rPr>
              <a:t>、第三方厂商、自己铸造；文件大小为</a:t>
            </a:r>
            <a:r>
              <a:rPr lang="en-US" altLang="zh-CN" sz="1200" dirty="0">
                <a:solidFill>
                  <a:srgbClr val="222222"/>
                </a:solidFill>
                <a:latin typeface="Microsoft YaHei" panose="020B0503020204020204" pitchFamily="34" charset="-122"/>
                <a:ea typeface="Microsoft YaHei" panose="020B0503020204020204" pitchFamily="34" charset="-122"/>
              </a:rPr>
              <a:t>100M</a:t>
            </a:r>
            <a:r>
              <a:rPr lang="zh-CN" altLang="en-US" sz="1200" dirty="0">
                <a:solidFill>
                  <a:srgbClr val="222222"/>
                </a:solidFill>
                <a:latin typeface="Microsoft YaHei" panose="020B0503020204020204" pitchFamily="34" charset="-122"/>
                <a:ea typeface="Microsoft YaHei" panose="020B0503020204020204" pitchFamily="34" charset="-122"/>
              </a:rPr>
              <a:t>以下，类型为：</a:t>
            </a:r>
            <a:r>
              <a:rPr lang="en-US" altLang="zh-CN" sz="1200" dirty="0">
                <a:solidFill>
                  <a:srgbClr val="222222"/>
                </a:solidFill>
                <a:latin typeface="Microsoft YaHei" panose="020B0503020204020204" pitchFamily="34" charset="-122"/>
                <a:ea typeface="Microsoft YaHei" panose="020B0503020204020204" pitchFamily="34" charset="-122"/>
              </a:rPr>
              <a:t>Image, Video, Audio, </a:t>
            </a:r>
          </a:p>
          <a:p>
            <a:pPr>
              <a:lnSpc>
                <a:spcPts val="1840"/>
              </a:lnSpc>
            </a:pPr>
            <a:r>
              <a:rPr lang="en-US" altLang="zh-CN" sz="1200" dirty="0">
                <a:solidFill>
                  <a:srgbClr val="222222"/>
                </a:solidFill>
                <a:latin typeface="Microsoft YaHei" panose="020B0503020204020204" pitchFamily="34" charset="-122"/>
                <a:ea typeface="Microsoft YaHei" panose="020B0503020204020204" pitchFamily="34" charset="-122"/>
              </a:rPr>
              <a:t>3D </a:t>
            </a:r>
            <a:r>
              <a:rPr lang="en-US" altLang="zh-CN" sz="1200" dirty="0" err="1">
                <a:solidFill>
                  <a:srgbClr val="222222"/>
                </a:solidFill>
                <a:latin typeface="Microsoft YaHei" panose="020B0503020204020204" pitchFamily="34" charset="-122"/>
                <a:ea typeface="Microsoft YaHei" panose="020B0503020204020204" pitchFamily="34" charset="-122"/>
              </a:rPr>
              <a:t>ModelFile</a:t>
            </a:r>
            <a:r>
              <a:rPr lang="zh-CN" altLang="zh-CN" sz="1200" dirty="0">
                <a:solidFill>
                  <a:srgbClr val="222222"/>
                </a:solidFill>
                <a:latin typeface="Microsoft YaHei" panose="020B0503020204020204" pitchFamily="34" charset="-122"/>
                <a:ea typeface="Microsoft YaHei" panose="020B0503020204020204" pitchFamily="34" charset="-122"/>
              </a:rPr>
              <a:t> </a:t>
            </a:r>
            <a:r>
              <a:rPr lang="zh-CN" altLang="en-US" sz="1200" dirty="0">
                <a:solidFill>
                  <a:srgbClr val="222222"/>
                </a:solidFill>
                <a:latin typeface="Microsoft YaHei" panose="020B0503020204020204" pitchFamily="34" charset="-122"/>
                <a:ea typeface="Microsoft YaHei" panose="020B0503020204020204" pitchFamily="34" charset="-122"/>
              </a:rPr>
              <a:t>等。支持单品与限量版发行。</a:t>
            </a:r>
            <a:endParaRPr lang="en-US" altLang="zh-CN" sz="1200" dirty="0">
              <a:solidFill>
                <a:srgbClr val="222222"/>
              </a:solidFill>
              <a:latin typeface="Microsoft YaHei" panose="020B0503020204020204" pitchFamily="34" charset="-122"/>
              <a:ea typeface="Microsoft YaHei" panose="020B0503020204020204" pitchFamily="34" charset="-122"/>
            </a:endParaRPr>
          </a:p>
          <a:p>
            <a:pPr>
              <a:lnSpc>
                <a:spcPts val="1840"/>
              </a:lnSpc>
            </a:pPr>
            <a:r>
              <a:rPr lang="zh-CN" altLang="en-US" sz="1200" dirty="0">
                <a:solidFill>
                  <a:srgbClr val="222222"/>
                </a:solidFill>
                <a:latin typeface="Microsoft YaHei" panose="020B0503020204020204" pitchFamily="34" charset="-122"/>
                <a:ea typeface="Microsoft YaHei" panose="020B0503020204020204" pitchFamily="34" charset="-122"/>
              </a:rPr>
              <a:t> </a:t>
            </a:r>
            <a:endParaRPr lang="en-US" altLang="zh-CN" sz="1200" dirty="0">
              <a:solidFill>
                <a:srgbClr val="222222"/>
              </a:solidFill>
              <a:latin typeface="Microsoft YaHei" panose="020B0503020204020204" pitchFamily="34" charset="-122"/>
              <a:ea typeface="Microsoft YaHei" panose="020B0503020204020204" pitchFamily="34" charset="-122"/>
            </a:endParaRPr>
          </a:p>
          <a:p>
            <a:pPr>
              <a:lnSpc>
                <a:spcPts val="1840"/>
              </a:lnSpc>
            </a:pPr>
            <a:r>
              <a:rPr lang="zh-CN" altLang="en-US" sz="1200" dirty="0">
                <a:solidFill>
                  <a:srgbClr val="222222"/>
                </a:solidFill>
                <a:latin typeface="Microsoft YaHei" panose="020B0503020204020204" pitchFamily="34" charset="-122"/>
                <a:ea typeface="Microsoft YaHei" panose="020B0503020204020204" pitchFamily="34" charset="-122"/>
              </a:rPr>
              <a:t>元宇宙的游戏道具、地产、</a:t>
            </a:r>
            <a:r>
              <a:rPr lang="en-US" altLang="zh-CN" sz="1200" dirty="0">
                <a:solidFill>
                  <a:srgbClr val="222222"/>
                </a:solidFill>
                <a:latin typeface="Microsoft YaHei" panose="020B0503020204020204" pitchFamily="34" charset="-122"/>
                <a:ea typeface="Microsoft YaHei" panose="020B0503020204020204" pitchFamily="34" charset="-122"/>
              </a:rPr>
              <a:t>IP</a:t>
            </a:r>
            <a:r>
              <a:rPr lang="zh-CN" altLang="en-US" sz="1200" dirty="0">
                <a:solidFill>
                  <a:srgbClr val="222222"/>
                </a:solidFill>
                <a:latin typeface="Microsoft YaHei" panose="020B0503020204020204" pitchFamily="34" charset="-122"/>
                <a:ea typeface="Microsoft YaHei" panose="020B0503020204020204" pitchFamily="34" charset="-122"/>
              </a:rPr>
              <a:t>品牌、数字产品</a:t>
            </a:r>
            <a:r>
              <a:rPr lang="en-US" altLang="zh-CN" sz="1200" dirty="0">
                <a:solidFill>
                  <a:srgbClr val="222222"/>
                </a:solidFill>
                <a:latin typeface="Microsoft YaHei" panose="020B0503020204020204" pitchFamily="34" charset="-122"/>
                <a:ea typeface="Microsoft YaHei" panose="020B0503020204020204" pitchFamily="34" charset="-122"/>
              </a:rPr>
              <a:t>……</a:t>
            </a:r>
            <a:r>
              <a:rPr lang="zh-CN" altLang="en-US" sz="1200" dirty="0">
                <a:solidFill>
                  <a:srgbClr val="222222"/>
                </a:solidFill>
                <a:latin typeface="Microsoft YaHei" panose="020B0503020204020204" pitchFamily="34" charset="-122"/>
                <a:ea typeface="Microsoft YaHei" panose="020B0503020204020204" pitchFamily="34" charset="-122"/>
              </a:rPr>
              <a:t>确权！</a:t>
            </a:r>
            <a:endParaRPr lang="en-US" altLang="zh-CN" sz="1200" dirty="0">
              <a:solidFill>
                <a:srgbClr val="222222"/>
              </a:solidFill>
              <a:latin typeface="Microsoft YaHei" panose="020B0503020204020204" pitchFamily="34" charset="-122"/>
              <a:ea typeface="Microsoft YaHei" panose="020B0503020204020204" pitchFamily="34" charset="-122"/>
            </a:endParaRPr>
          </a:p>
        </p:txBody>
      </p:sp>
      <p:pic>
        <p:nvPicPr>
          <p:cNvPr id="9" name="图片 8">
            <a:extLst>
              <a:ext uri="{FF2B5EF4-FFF2-40B4-BE49-F238E27FC236}">
                <a16:creationId xmlns:a16="http://schemas.microsoft.com/office/drawing/2014/main" id="{56274A13-C13E-BE4D-BBEF-6D1ACBA33834}"/>
              </a:ext>
            </a:extLst>
          </p:cNvPr>
          <p:cNvPicPr>
            <a:picLocks noChangeAspect="1"/>
          </p:cNvPicPr>
          <p:nvPr/>
        </p:nvPicPr>
        <p:blipFill>
          <a:blip r:embed="rId3"/>
          <a:stretch>
            <a:fillRect/>
          </a:stretch>
        </p:blipFill>
        <p:spPr>
          <a:xfrm>
            <a:off x="7666218" y="699542"/>
            <a:ext cx="1376623" cy="1872208"/>
          </a:xfrm>
          <a:prstGeom prst="rect">
            <a:avLst/>
          </a:prstGeom>
          <a:effectLst>
            <a:outerShdw blurRad="50800" dist="38100" dir="2700000" algn="tl" rotWithShape="0">
              <a:prstClr val="black">
                <a:alpha val="40000"/>
              </a:prstClr>
            </a:outerShdw>
          </a:effectLst>
        </p:spPr>
      </p:pic>
      <p:sp>
        <p:nvSpPr>
          <p:cNvPr id="10" name="矩形 9">
            <a:extLst>
              <a:ext uri="{FF2B5EF4-FFF2-40B4-BE49-F238E27FC236}">
                <a16:creationId xmlns:a16="http://schemas.microsoft.com/office/drawing/2014/main" id="{AA309AEA-5FF4-0C4C-8FD7-93701616A408}"/>
              </a:ext>
            </a:extLst>
          </p:cNvPr>
          <p:cNvSpPr/>
          <p:nvPr/>
        </p:nvSpPr>
        <p:spPr>
          <a:xfrm>
            <a:off x="237137" y="2501419"/>
            <a:ext cx="2952328" cy="695960"/>
          </a:xfrm>
          <a:prstGeom prst="rect">
            <a:avLst/>
          </a:prstGeom>
        </p:spPr>
        <p:txBody>
          <a:bodyPr wrap="square">
            <a:spAutoFit/>
          </a:bodyPr>
          <a:lstStyle/>
          <a:p>
            <a:pPr>
              <a:lnSpc>
                <a:spcPts val="1180"/>
              </a:lnSpc>
            </a:pPr>
            <a:r>
              <a:rPr lang="zh-CN" altLang="en-US" sz="800" dirty="0">
                <a:solidFill>
                  <a:srgbClr val="222222"/>
                </a:solidFill>
                <a:latin typeface="Microsoft YaHei" panose="020B0503020204020204" pitchFamily="34" charset="-122"/>
                <a:ea typeface="Microsoft YaHei" panose="020B0503020204020204" pitchFamily="34" charset="-122"/>
              </a:rPr>
              <a:t>数字资产钱包</a:t>
            </a:r>
            <a:r>
              <a:rPr lang="en-US" altLang="zh-CN" sz="800" dirty="0">
                <a:solidFill>
                  <a:srgbClr val="222222"/>
                </a:solidFill>
                <a:latin typeface="Microsoft YaHei" panose="020B0503020204020204" pitchFamily="34" charset="-122"/>
                <a:ea typeface="Microsoft YaHei" panose="020B0503020204020204" pitchFamily="34" charset="-122"/>
              </a:rPr>
              <a:t>	</a:t>
            </a:r>
            <a:r>
              <a:rPr lang="zh-CN" altLang="en-US" sz="800" dirty="0">
                <a:solidFill>
                  <a:srgbClr val="222222"/>
                </a:solidFill>
                <a:latin typeface="Microsoft YaHei" panose="020B0503020204020204" pitchFamily="34" charset="-122"/>
                <a:ea typeface="Microsoft YaHei" panose="020B0503020204020204" pitchFamily="34" charset="-122"/>
              </a:rPr>
              <a:t>：</a:t>
            </a:r>
            <a:r>
              <a:rPr lang="en-US" altLang="zh-CN" sz="800" dirty="0" err="1">
                <a:solidFill>
                  <a:srgbClr val="222222"/>
                </a:solidFill>
                <a:latin typeface="Microsoft YaHei" panose="020B0503020204020204" pitchFamily="34" charset="-122"/>
                <a:ea typeface="Microsoft YaHei" panose="020B0503020204020204" pitchFamily="34" charset="-122"/>
              </a:rPr>
              <a:t>MetaMask</a:t>
            </a:r>
            <a:endParaRPr lang="en-US" altLang="zh-CN" sz="800" dirty="0">
              <a:solidFill>
                <a:srgbClr val="222222"/>
              </a:solidFill>
              <a:latin typeface="Microsoft YaHei" panose="020B0503020204020204" pitchFamily="34" charset="-122"/>
              <a:ea typeface="Microsoft YaHei" panose="020B0503020204020204" pitchFamily="34" charset="-122"/>
            </a:endParaRPr>
          </a:p>
          <a:p>
            <a:pPr>
              <a:lnSpc>
                <a:spcPts val="1180"/>
              </a:lnSpc>
            </a:pPr>
            <a:r>
              <a:rPr lang="zh-CN" altLang="en-US" sz="800" dirty="0">
                <a:solidFill>
                  <a:srgbClr val="222222"/>
                </a:solidFill>
                <a:latin typeface="Microsoft YaHei" panose="020B0503020204020204" pitchFamily="34" charset="-122"/>
                <a:ea typeface="Microsoft YaHei" panose="020B0503020204020204" pitchFamily="34" charset="-122"/>
              </a:rPr>
              <a:t>区块链链</a:t>
            </a:r>
            <a:r>
              <a:rPr lang="en-US" altLang="zh-CN" sz="800" dirty="0">
                <a:solidFill>
                  <a:srgbClr val="222222"/>
                </a:solidFill>
                <a:latin typeface="Microsoft YaHei" panose="020B0503020204020204" pitchFamily="34" charset="-122"/>
                <a:ea typeface="Microsoft YaHei" panose="020B0503020204020204" pitchFamily="34" charset="-122"/>
              </a:rPr>
              <a:t>	</a:t>
            </a:r>
            <a:r>
              <a:rPr lang="zh-CN" altLang="en-US" sz="800" dirty="0">
                <a:solidFill>
                  <a:srgbClr val="222222"/>
                </a:solidFill>
                <a:latin typeface="Microsoft YaHei" panose="020B0503020204020204" pitchFamily="34" charset="-122"/>
                <a:ea typeface="Microsoft YaHei" panose="020B0503020204020204" pitchFamily="34" charset="-122"/>
              </a:rPr>
              <a:t>：</a:t>
            </a:r>
            <a:r>
              <a:rPr lang="en-US" altLang="zh-CN" sz="800" dirty="0">
                <a:solidFill>
                  <a:srgbClr val="222222"/>
                </a:solidFill>
                <a:latin typeface="Microsoft YaHei" panose="020B0503020204020204" pitchFamily="34" charset="-122"/>
                <a:ea typeface="Microsoft YaHei" panose="020B0503020204020204" pitchFamily="34" charset="-122"/>
              </a:rPr>
              <a:t>Polygon</a:t>
            </a:r>
          </a:p>
          <a:p>
            <a:pPr>
              <a:lnSpc>
                <a:spcPts val="1180"/>
              </a:lnSpc>
            </a:pPr>
            <a:r>
              <a:rPr lang="en-US" altLang="zh-CN" sz="800" dirty="0">
                <a:solidFill>
                  <a:srgbClr val="222222"/>
                </a:solidFill>
                <a:latin typeface="Microsoft YaHei" panose="020B0503020204020204" pitchFamily="34" charset="-122"/>
                <a:ea typeface="Microsoft YaHei" panose="020B0503020204020204" pitchFamily="34" charset="-122"/>
              </a:rPr>
              <a:t>NFT</a:t>
            </a:r>
            <a:r>
              <a:rPr lang="zh-CN" altLang="en-US" sz="800" dirty="0">
                <a:solidFill>
                  <a:srgbClr val="222222"/>
                </a:solidFill>
                <a:latin typeface="Microsoft YaHei" panose="020B0503020204020204" pitchFamily="34" charset="-122"/>
                <a:ea typeface="Microsoft YaHei" panose="020B0503020204020204" pitchFamily="34" charset="-122"/>
              </a:rPr>
              <a:t>铸造商</a:t>
            </a:r>
            <a:r>
              <a:rPr lang="en-US" altLang="zh-CN" sz="800" dirty="0">
                <a:solidFill>
                  <a:srgbClr val="222222"/>
                </a:solidFill>
                <a:latin typeface="Microsoft YaHei" panose="020B0503020204020204" pitchFamily="34" charset="-122"/>
                <a:ea typeface="Microsoft YaHei" panose="020B0503020204020204" pitchFamily="34" charset="-122"/>
              </a:rPr>
              <a:t>	</a:t>
            </a:r>
            <a:r>
              <a:rPr lang="zh-CN" altLang="en-US" sz="800" dirty="0">
                <a:solidFill>
                  <a:srgbClr val="222222"/>
                </a:solidFill>
                <a:latin typeface="Microsoft YaHei" panose="020B0503020204020204" pitchFamily="34" charset="-122"/>
                <a:ea typeface="Microsoft YaHei" panose="020B0503020204020204" pitchFamily="34" charset="-122"/>
              </a:rPr>
              <a:t>：</a:t>
            </a:r>
            <a:r>
              <a:rPr lang="en-US" altLang="zh-CN" sz="800" dirty="0" err="1">
                <a:solidFill>
                  <a:srgbClr val="222222"/>
                </a:solidFill>
                <a:latin typeface="Microsoft YaHei" panose="020B0503020204020204" pitchFamily="34" charset="-122"/>
                <a:ea typeface="Microsoft YaHei" panose="020B0503020204020204" pitchFamily="34" charset="-122"/>
              </a:rPr>
              <a:t>arkSong</a:t>
            </a:r>
            <a:r>
              <a:rPr lang="zh-CN" altLang="en-US" sz="800" dirty="0">
                <a:solidFill>
                  <a:srgbClr val="222222"/>
                </a:solidFill>
                <a:latin typeface="Microsoft YaHei" panose="020B0503020204020204" pitchFamily="34" charset="-122"/>
                <a:ea typeface="Microsoft YaHei" panose="020B0503020204020204" pitchFamily="34" charset="-122"/>
              </a:rPr>
              <a:t>数字资产</a:t>
            </a:r>
            <a:r>
              <a:rPr lang="en-US" altLang="zh-CN" sz="800" dirty="0">
                <a:solidFill>
                  <a:srgbClr val="222222"/>
                </a:solidFill>
                <a:latin typeface="Microsoft YaHei" panose="020B0503020204020204" pitchFamily="34" charset="-122"/>
                <a:ea typeface="Microsoft YaHei" panose="020B0503020204020204" pitchFamily="34" charset="-122"/>
              </a:rPr>
              <a:t>NFT</a:t>
            </a:r>
            <a:r>
              <a:rPr lang="zh-CN" altLang="en-US" sz="800" dirty="0">
                <a:solidFill>
                  <a:srgbClr val="222222"/>
                </a:solidFill>
                <a:latin typeface="Microsoft YaHei" panose="020B0503020204020204" pitchFamily="34" charset="-122"/>
                <a:ea typeface="Microsoft YaHei" panose="020B0503020204020204" pitchFamily="34" charset="-122"/>
              </a:rPr>
              <a:t>铸造中心</a:t>
            </a:r>
            <a:endParaRPr lang="en-US" altLang="zh-CN" sz="800" dirty="0">
              <a:solidFill>
                <a:srgbClr val="222222"/>
              </a:solidFill>
              <a:latin typeface="Microsoft YaHei" panose="020B0503020204020204" pitchFamily="34" charset="-122"/>
              <a:ea typeface="Microsoft YaHei" panose="020B0503020204020204" pitchFamily="34" charset="-122"/>
            </a:endParaRPr>
          </a:p>
          <a:p>
            <a:pPr>
              <a:lnSpc>
                <a:spcPts val="1180"/>
              </a:lnSpc>
            </a:pPr>
            <a:r>
              <a:rPr lang="en-US" altLang="zh-CN" sz="800" dirty="0">
                <a:solidFill>
                  <a:srgbClr val="222222"/>
                </a:solidFill>
                <a:latin typeface="Microsoft YaHei" panose="020B0503020204020204" pitchFamily="34" charset="-122"/>
                <a:ea typeface="Microsoft YaHei" panose="020B0503020204020204" pitchFamily="34" charset="-122"/>
              </a:rPr>
              <a:t>NFT</a:t>
            </a:r>
            <a:r>
              <a:rPr lang="zh-CN" altLang="en-US" sz="800" dirty="0">
                <a:solidFill>
                  <a:srgbClr val="222222"/>
                </a:solidFill>
                <a:latin typeface="Microsoft YaHei" panose="020B0503020204020204" pitchFamily="34" charset="-122"/>
                <a:ea typeface="Microsoft YaHei" panose="020B0503020204020204" pitchFamily="34" charset="-122"/>
              </a:rPr>
              <a:t>市场展示</a:t>
            </a:r>
            <a:r>
              <a:rPr lang="en-US" altLang="zh-CN" sz="800" dirty="0">
                <a:solidFill>
                  <a:srgbClr val="222222"/>
                </a:solidFill>
                <a:latin typeface="Microsoft YaHei" panose="020B0503020204020204" pitchFamily="34" charset="-122"/>
                <a:ea typeface="Microsoft YaHei" panose="020B0503020204020204" pitchFamily="34" charset="-122"/>
              </a:rPr>
              <a:t>	</a:t>
            </a:r>
            <a:r>
              <a:rPr lang="zh-CN" altLang="en-US" sz="800" dirty="0">
                <a:solidFill>
                  <a:srgbClr val="222222"/>
                </a:solidFill>
                <a:latin typeface="Microsoft YaHei" panose="020B0503020204020204" pitchFamily="34" charset="-122"/>
                <a:ea typeface="Microsoft YaHei" panose="020B0503020204020204" pitchFamily="34" charset="-122"/>
              </a:rPr>
              <a:t>： </a:t>
            </a:r>
            <a:r>
              <a:rPr lang="en-US" altLang="zh-CN" sz="800" dirty="0" err="1">
                <a:solidFill>
                  <a:srgbClr val="222222"/>
                </a:solidFill>
                <a:latin typeface="Microsoft YaHei" panose="020B0503020204020204" pitchFamily="34" charset="-122"/>
                <a:ea typeface="Microsoft YaHei" panose="020B0503020204020204" pitchFamily="34" charset="-122"/>
              </a:rPr>
              <a:t>OpenSea</a:t>
            </a:r>
            <a:r>
              <a:rPr lang="zh-CN" altLang="en-US" sz="800" dirty="0">
                <a:solidFill>
                  <a:srgbClr val="222222"/>
                </a:solidFill>
                <a:latin typeface="Microsoft YaHei" panose="020B0503020204020204" pitchFamily="34" charset="-122"/>
                <a:ea typeface="Microsoft YaHei" panose="020B0503020204020204" pitchFamily="34" charset="-122"/>
              </a:rPr>
              <a:t>、</a:t>
            </a:r>
            <a:r>
              <a:rPr lang="en-US" altLang="zh-CN" sz="800" dirty="0">
                <a:solidFill>
                  <a:srgbClr val="222222"/>
                </a:solidFill>
                <a:latin typeface="Microsoft YaHei" panose="020B0503020204020204" pitchFamily="34" charset="-122"/>
                <a:ea typeface="Microsoft YaHei" panose="020B0503020204020204" pitchFamily="34" charset="-122"/>
              </a:rPr>
              <a:t>xx</a:t>
            </a:r>
            <a:r>
              <a:rPr lang="zh-CN" altLang="en-US" sz="800" dirty="0">
                <a:solidFill>
                  <a:srgbClr val="222222"/>
                </a:solidFill>
                <a:latin typeface="Microsoft YaHei" panose="020B0503020204020204" pitchFamily="34" charset="-122"/>
                <a:ea typeface="Microsoft YaHei" panose="020B0503020204020204" pitchFamily="34" charset="-122"/>
              </a:rPr>
              <a:t>市场；</a:t>
            </a:r>
            <a:endParaRPr lang="zh-CN" altLang="en-US" sz="800" dirty="0"/>
          </a:p>
        </p:txBody>
      </p:sp>
      <p:pic>
        <p:nvPicPr>
          <p:cNvPr id="17" name="图片 16">
            <a:extLst>
              <a:ext uri="{FF2B5EF4-FFF2-40B4-BE49-F238E27FC236}">
                <a16:creationId xmlns:a16="http://schemas.microsoft.com/office/drawing/2014/main" id="{582A0816-5726-2740-93E4-8F7519B3583F}"/>
              </a:ext>
            </a:extLst>
          </p:cNvPr>
          <p:cNvPicPr>
            <a:picLocks noChangeAspect="1"/>
          </p:cNvPicPr>
          <p:nvPr/>
        </p:nvPicPr>
        <p:blipFill>
          <a:blip r:embed="rId4"/>
          <a:stretch>
            <a:fillRect/>
          </a:stretch>
        </p:blipFill>
        <p:spPr>
          <a:xfrm>
            <a:off x="7844052" y="2574770"/>
            <a:ext cx="1255501" cy="1890227"/>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A3632DC4-2B17-2F4D-A0F6-5F4096AE2B0E}"/>
              </a:ext>
            </a:extLst>
          </p:cNvPr>
          <p:cNvPicPr>
            <a:picLocks noChangeAspect="1"/>
          </p:cNvPicPr>
          <p:nvPr/>
        </p:nvPicPr>
        <p:blipFill>
          <a:blip r:embed="rId5"/>
          <a:stretch>
            <a:fillRect/>
          </a:stretch>
        </p:blipFill>
        <p:spPr>
          <a:xfrm>
            <a:off x="6588224" y="1766726"/>
            <a:ext cx="1312539" cy="1610047"/>
          </a:xfrm>
          <a:prstGeom prst="rect">
            <a:avLst/>
          </a:prstGeom>
          <a:effectLst>
            <a:outerShdw blurRad="50800" dist="38100" dir="2700000" algn="tl" rotWithShape="0">
              <a:prstClr val="black">
                <a:alpha val="40000"/>
              </a:prstClr>
            </a:outerShdw>
          </a:effectLst>
        </p:spPr>
      </p:pic>
      <p:sp>
        <p:nvSpPr>
          <p:cNvPr id="12" name="矩形 11">
            <a:extLst>
              <a:ext uri="{FF2B5EF4-FFF2-40B4-BE49-F238E27FC236}">
                <a16:creationId xmlns:a16="http://schemas.microsoft.com/office/drawing/2014/main" id="{81173895-6869-C441-9D3B-20207993940E}"/>
              </a:ext>
            </a:extLst>
          </p:cNvPr>
          <p:cNvSpPr/>
          <p:nvPr/>
        </p:nvSpPr>
        <p:spPr>
          <a:xfrm>
            <a:off x="3103434" y="2521466"/>
            <a:ext cx="4572000" cy="584775"/>
          </a:xfrm>
          <a:prstGeom prst="rect">
            <a:avLst/>
          </a:prstGeom>
        </p:spPr>
        <p:txBody>
          <a:bodyPr>
            <a:spAutoFit/>
          </a:bodyPr>
          <a:lstStyle/>
          <a:p>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Contract Address</a:t>
            </a:r>
            <a:r>
              <a:rPr lang="zh-CN" altLang="en-US" sz="8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hlinkClick r:id="rId6">
                  <a:extLst>
                    <a:ext uri="{A12FA001-AC4F-418D-AE19-62706E023703}">
                      <ahyp:hlinkClr xmlns:ahyp="http://schemas.microsoft.com/office/drawing/2018/hyperlinkcolor" val="tx"/>
                    </a:ext>
                  </a:extLst>
                </a:hlinkClick>
              </a:rPr>
              <a:t>0x9d73...c269</a:t>
            </a:r>
            <a:endPar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Token ID	</a:t>
            </a:r>
            <a:r>
              <a:rPr lang="zh-CN" altLang="en-US" sz="800" dirty="0">
                <a:solidFill>
                  <a:schemeClr val="tx1">
                    <a:lumMod val="75000"/>
                    <a:lumOff val="25000"/>
                  </a:schemeClr>
                </a:solidFill>
                <a:latin typeface="Microsoft YaHei" panose="020B0503020204020204" pitchFamily="34" charset="-122"/>
                <a:ea typeface="Microsoft YaHei" panose="020B0503020204020204" pitchFamily="34" charset="-122"/>
              </a:rPr>
              <a:t>  ： </a:t>
            </a:r>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9597952121449802...</a:t>
            </a:r>
          </a:p>
          <a:p>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Token Standard</a:t>
            </a:r>
            <a:r>
              <a:rPr lang="zh-CN" altLang="en-US" sz="8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ERC-721</a:t>
            </a:r>
          </a:p>
          <a:p>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Blockchain</a:t>
            </a:r>
            <a:r>
              <a:rPr lang="zh-CN" altLang="en-US" sz="8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GB" altLang="zh-CN" sz="800" dirty="0">
                <a:solidFill>
                  <a:schemeClr val="tx1">
                    <a:lumMod val="75000"/>
                    <a:lumOff val="25000"/>
                  </a:schemeClr>
                </a:solidFill>
                <a:latin typeface="Microsoft YaHei" panose="020B0503020204020204" pitchFamily="34" charset="-122"/>
                <a:ea typeface="Microsoft YaHei" panose="020B0503020204020204" pitchFamily="34" charset="-122"/>
              </a:rPr>
              <a:t>Polygon</a:t>
            </a:r>
            <a:endParaRPr lang="en-GB" altLang="zh-CN" sz="800" b="0" i="0" dirty="0">
              <a:solidFill>
                <a:schemeClr val="tx1">
                  <a:lumMod val="75000"/>
                  <a:lumOff val="25000"/>
                </a:schemeClr>
              </a:solidFill>
              <a:effectLst/>
              <a:latin typeface="Microsoft YaHei" panose="020B0503020204020204" pitchFamily="34" charset="-122"/>
              <a:ea typeface="Microsoft YaHei" panose="020B0503020204020204" pitchFamily="34" charset="-122"/>
            </a:endParaRPr>
          </a:p>
        </p:txBody>
      </p:sp>
      <p:pic>
        <p:nvPicPr>
          <p:cNvPr id="15" name="图片 14">
            <a:extLst>
              <a:ext uri="{FF2B5EF4-FFF2-40B4-BE49-F238E27FC236}">
                <a16:creationId xmlns:a16="http://schemas.microsoft.com/office/drawing/2014/main" id="{57956D10-4DB1-9249-A7EC-D1A841AF614A}"/>
              </a:ext>
            </a:extLst>
          </p:cNvPr>
          <p:cNvPicPr>
            <a:picLocks noChangeAspect="1"/>
          </p:cNvPicPr>
          <p:nvPr/>
        </p:nvPicPr>
        <p:blipFill>
          <a:blip r:embed="rId7"/>
          <a:stretch>
            <a:fillRect/>
          </a:stretch>
        </p:blipFill>
        <p:spPr>
          <a:xfrm>
            <a:off x="5982391" y="2836304"/>
            <a:ext cx="1122217" cy="1683326"/>
          </a:xfrm>
          <a:prstGeom prst="rect">
            <a:avLst/>
          </a:prstGeom>
          <a:effectLst>
            <a:outerShdw blurRad="50800" dist="38100" dir="2700000" algn="tl" rotWithShape="0">
              <a:prstClr val="black">
                <a:alpha val="40000"/>
              </a:prstClr>
            </a:outerShdw>
          </a:effectLst>
        </p:spPr>
      </p:pic>
      <p:pic>
        <p:nvPicPr>
          <p:cNvPr id="16" name="图片 15">
            <a:extLst>
              <a:ext uri="{FF2B5EF4-FFF2-40B4-BE49-F238E27FC236}">
                <a16:creationId xmlns:a16="http://schemas.microsoft.com/office/drawing/2014/main" id="{6B2C72AA-A0AE-EC49-8918-B67F56E5B8C6}"/>
              </a:ext>
            </a:extLst>
          </p:cNvPr>
          <p:cNvPicPr>
            <a:picLocks noChangeAspect="1"/>
          </p:cNvPicPr>
          <p:nvPr/>
        </p:nvPicPr>
        <p:blipFill>
          <a:blip r:embed="rId8"/>
          <a:stretch>
            <a:fillRect/>
          </a:stretch>
        </p:blipFill>
        <p:spPr>
          <a:xfrm>
            <a:off x="7087117" y="3328275"/>
            <a:ext cx="1034424" cy="1549721"/>
          </a:xfrm>
          <a:prstGeom prst="rect">
            <a:avLst/>
          </a:prstGeom>
          <a:effectLst>
            <a:outerShdw blurRad="50800" dist="38100" dir="2700000" algn="tl" rotWithShape="0">
              <a:prstClr val="black">
                <a:alpha val="40000"/>
              </a:prstClr>
            </a:outerShdw>
          </a:effectLst>
        </p:spPr>
      </p:pic>
      <p:pic>
        <p:nvPicPr>
          <p:cNvPr id="19" name="图片 18">
            <a:extLst>
              <a:ext uri="{FF2B5EF4-FFF2-40B4-BE49-F238E27FC236}">
                <a16:creationId xmlns:a16="http://schemas.microsoft.com/office/drawing/2014/main" id="{CE9BEF49-669B-1C41-ABF2-22A6F22580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9691" y="3253317"/>
            <a:ext cx="1052006" cy="1766727"/>
          </a:xfrm>
          <a:prstGeom prst="rect">
            <a:avLst/>
          </a:prstGeom>
          <a:effectLst>
            <a:outerShdw blurRad="50800" dist="38100" dir="2700000" algn="tl" rotWithShape="0">
              <a:prstClr val="black">
                <a:alpha val="40000"/>
              </a:prstClr>
            </a:outerShdw>
          </a:effectLst>
        </p:spPr>
      </p:pic>
      <p:sp>
        <p:nvSpPr>
          <p:cNvPr id="21" name="矩形 20">
            <a:extLst>
              <a:ext uri="{FF2B5EF4-FFF2-40B4-BE49-F238E27FC236}">
                <a16:creationId xmlns:a16="http://schemas.microsoft.com/office/drawing/2014/main" id="{E34CC646-DFF0-F044-8858-E99FCBC0D1C0}"/>
              </a:ext>
            </a:extLst>
          </p:cNvPr>
          <p:cNvSpPr/>
          <p:nvPr/>
        </p:nvSpPr>
        <p:spPr>
          <a:xfrm>
            <a:off x="4932040" y="1994667"/>
            <a:ext cx="1861822" cy="261610"/>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a:spAutoFit/>
          </a:bodyPr>
          <a:lstStyle/>
          <a:p>
            <a:r>
              <a:rPr lang="en-GB" altLang="zh-CN" sz="1100" dirty="0">
                <a:solidFill>
                  <a:schemeClr val="tx1">
                    <a:lumMod val="75000"/>
                    <a:lumOff val="25000"/>
                  </a:schemeClr>
                </a:solidFill>
                <a:latin typeface="Microsoft YaHei" panose="020B0503020204020204" pitchFamily="34" charset="-122"/>
                <a:ea typeface="Microsoft YaHei" panose="020B0503020204020204" pitchFamily="34" charset="-122"/>
              </a:rPr>
              <a:t>NFT:</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 通向元宇宙的钥匙 </a:t>
            </a:r>
            <a:r>
              <a:rPr lang="en-US" altLang="zh-CN" sz="11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sz="1100" dirty="0">
              <a:solidFill>
                <a:schemeClr val="tx1">
                  <a:lumMod val="75000"/>
                  <a:lumOff val="25000"/>
                </a:schemeClr>
              </a:solidFill>
              <a:effectLst/>
              <a:latin typeface="Microsoft YaHei" panose="020B0503020204020204" pitchFamily="34" charset="-122"/>
              <a:ea typeface="Microsoft YaHei" panose="020B0503020204020204" pitchFamily="34" charset="-122"/>
            </a:endParaRPr>
          </a:p>
        </p:txBody>
      </p:sp>
      <p:pic>
        <p:nvPicPr>
          <p:cNvPr id="25" name="图片 24">
            <a:extLst>
              <a:ext uri="{FF2B5EF4-FFF2-40B4-BE49-F238E27FC236}">
                <a16:creationId xmlns:a16="http://schemas.microsoft.com/office/drawing/2014/main" id="{F136B660-2F0C-1F45-8F96-5660A5C12BA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200" y="3253319"/>
            <a:ext cx="2826763" cy="17667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8797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000" fill="hold"/>
                                        <p:tgtEl>
                                          <p:spTgt spid="21"/>
                                        </p:tgtEl>
                                        <p:attrNameLst>
                                          <p:attrName>ppt_w</p:attrName>
                                        </p:attrNameLst>
                                      </p:cBhvr>
                                      <p:tavLst>
                                        <p:tav tm="0">
                                          <p:val>
                                            <p:fltVal val="0"/>
                                          </p:val>
                                        </p:tav>
                                        <p:tav tm="100000">
                                          <p:val>
                                            <p:strVal val="#ppt_w"/>
                                          </p:val>
                                        </p:tav>
                                      </p:tavLst>
                                    </p:anim>
                                    <p:anim calcmode="lin" valueType="num">
                                      <p:cBhvr>
                                        <p:cTn id="8" dur="2000" fill="hold"/>
                                        <p:tgtEl>
                                          <p:spTgt spid="21"/>
                                        </p:tgtEl>
                                        <p:attrNameLst>
                                          <p:attrName>ppt_h</p:attrName>
                                        </p:attrNameLst>
                                      </p:cBhvr>
                                      <p:tavLst>
                                        <p:tav tm="0">
                                          <p:val>
                                            <p:fltVal val="0"/>
                                          </p:val>
                                        </p:tav>
                                        <p:tav tm="100000">
                                          <p:val>
                                            <p:strVal val="#ppt_h"/>
                                          </p:val>
                                        </p:tav>
                                      </p:tavLst>
                                    </p:anim>
                                    <p:anim calcmode="lin" valueType="num">
                                      <p:cBhvr>
                                        <p:cTn id="9" dur="2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A655EAC1-E7F5-2F45-B665-6FEB3F4157BF}"/>
              </a:ext>
            </a:extLst>
          </p:cNvPr>
          <p:cNvPicPr/>
          <p:nvPr/>
        </p:nvPicPr>
        <p:blipFill>
          <a:blip r:embed="rId2"/>
          <a:stretch>
            <a:fillRect/>
          </a:stretch>
        </p:blipFill>
        <p:spPr>
          <a:xfrm>
            <a:off x="6793521" y="2283717"/>
            <a:ext cx="1811199" cy="2839207"/>
          </a:xfrm>
          <a:prstGeom prst="rect">
            <a:avLst/>
          </a:prstGeom>
          <a:effectLst>
            <a:outerShdw blurRad="50800" dist="38100" dir="2700000" algn="tl" rotWithShape="0">
              <a:prstClr val="black">
                <a:alpha val="40000"/>
              </a:prstClr>
            </a:outerShdw>
          </a:effectLst>
        </p:spPr>
      </p:pic>
      <p:sp>
        <p:nvSpPr>
          <p:cNvPr id="2" name="标题 1">
            <a:extLst>
              <a:ext uri="{FF2B5EF4-FFF2-40B4-BE49-F238E27FC236}">
                <a16:creationId xmlns:a16="http://schemas.microsoft.com/office/drawing/2014/main" id="{04F2381E-C6FC-4142-AB86-C1A00018C80C}"/>
              </a:ext>
            </a:extLst>
          </p:cNvPr>
          <p:cNvSpPr>
            <a:spLocks noGrp="1"/>
          </p:cNvSpPr>
          <p:nvPr>
            <p:ph type="title"/>
          </p:nvPr>
        </p:nvSpPr>
        <p:spPr/>
        <p:txBody>
          <a:bodyPr/>
          <a:lstStyle/>
          <a:p>
            <a:r>
              <a:rPr kumimoji="1" lang="zh-CN" altLang="en-US" dirty="0"/>
              <a:t>元宇宙数字资产</a:t>
            </a:r>
            <a:r>
              <a:rPr kumimoji="1" lang="en-US" altLang="zh-CN" dirty="0"/>
              <a:t>NFT</a:t>
            </a:r>
            <a:r>
              <a:rPr kumimoji="1" lang="zh-CN" altLang="en-US" dirty="0"/>
              <a:t>与</a:t>
            </a:r>
            <a:r>
              <a:rPr kumimoji="1" lang="en-US" altLang="zh-CN" dirty="0" err="1"/>
              <a:t>OpenSea</a:t>
            </a:r>
            <a:r>
              <a:rPr kumimoji="1" lang="zh-CN" altLang="en-US" dirty="0"/>
              <a:t>市场</a:t>
            </a:r>
          </a:p>
        </p:txBody>
      </p:sp>
      <p:sp>
        <p:nvSpPr>
          <p:cNvPr id="5" name="矩形 4">
            <a:extLst>
              <a:ext uri="{FF2B5EF4-FFF2-40B4-BE49-F238E27FC236}">
                <a16:creationId xmlns:a16="http://schemas.microsoft.com/office/drawing/2014/main" id="{3276B225-7A12-E140-B221-E543CD6DB7E7}"/>
              </a:ext>
            </a:extLst>
          </p:cNvPr>
          <p:cNvSpPr/>
          <p:nvPr/>
        </p:nvSpPr>
        <p:spPr>
          <a:xfrm>
            <a:off x="251520" y="785700"/>
            <a:ext cx="4176464" cy="349702"/>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tIns="72000">
            <a:spAutoFit/>
          </a:bodyPr>
          <a:lstStyle/>
          <a:p>
            <a:pPr>
              <a:lnSpc>
                <a:spcPts val="1840"/>
              </a:lnSpc>
            </a:pPr>
            <a:r>
              <a:rPr lang="zh-CN" altLang="en-US" b="1" dirty="0">
                <a:solidFill>
                  <a:srgbClr val="121212"/>
                </a:solidFill>
                <a:latin typeface="Microsoft YaHei" panose="020B0503020204020204" pitchFamily="34" charset="-122"/>
                <a:ea typeface="Microsoft YaHei" panose="020B0503020204020204" pitchFamily="34" charset="-122"/>
              </a:rPr>
              <a:t>数字艺术作品</a:t>
            </a:r>
            <a:r>
              <a:rPr lang="en-US" altLang="zh-CN" b="1" dirty="0">
                <a:solidFill>
                  <a:srgbClr val="121212"/>
                </a:solidFill>
                <a:latin typeface="Microsoft YaHei" panose="020B0503020204020204" pitchFamily="34" charset="-122"/>
                <a:ea typeface="Microsoft YaHei" panose="020B0503020204020204" pitchFamily="34" charset="-122"/>
              </a:rPr>
              <a:t>@NFT</a:t>
            </a:r>
            <a:r>
              <a:rPr lang="zh-CN" altLang="en-US" b="1" dirty="0">
                <a:solidFill>
                  <a:srgbClr val="121212"/>
                </a:solidFill>
                <a:latin typeface="Microsoft YaHei" panose="020B0503020204020204" pitchFamily="34" charset="-122"/>
                <a:ea typeface="Microsoft YaHei" panose="020B0503020204020204" pitchFamily="34" charset="-122"/>
              </a:rPr>
              <a:t>铸造实操</a:t>
            </a:r>
            <a:endParaRPr lang="en-US" altLang="zh-CN" b="1" dirty="0">
              <a:solidFill>
                <a:srgbClr val="121212"/>
              </a:solidFill>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D60FF323-ED5E-D845-A768-D1742ED048E6}"/>
              </a:ext>
            </a:extLst>
          </p:cNvPr>
          <p:cNvSpPr/>
          <p:nvPr/>
        </p:nvSpPr>
        <p:spPr>
          <a:xfrm>
            <a:off x="251520" y="1212729"/>
            <a:ext cx="7097969" cy="1384995"/>
          </a:xfrm>
          <a:prstGeom prst="rect">
            <a:avLst/>
          </a:prstGeom>
        </p:spPr>
        <p:txBody>
          <a:bodyPr wrap="none">
            <a:spAutoFit/>
          </a:bodyPr>
          <a:lstStyle/>
          <a:p>
            <a:r>
              <a:rPr lang="zh-CN" altLang="zh-CN" sz="1200" dirty="0">
                <a:latin typeface="Microsoft YaHei" panose="020B0503020204020204" pitchFamily="34" charset="-122"/>
                <a:ea typeface="Microsoft YaHei" panose="020B0503020204020204" pitchFamily="34" charset="-122"/>
              </a:rPr>
              <a:t>数字资产</a:t>
            </a:r>
            <a:r>
              <a:rPr lang="en-US" altLang="zh-CN" sz="1200" dirty="0">
                <a:latin typeface="Microsoft YaHei" panose="020B0503020204020204" pitchFamily="34" charset="-122"/>
                <a:ea typeface="Microsoft YaHei" panose="020B0503020204020204" pitchFamily="34" charset="-122"/>
              </a:rPr>
              <a:t>NFT</a:t>
            </a:r>
            <a:r>
              <a:rPr lang="zh-CN" altLang="zh-CN" sz="1200" dirty="0">
                <a:latin typeface="Microsoft YaHei" panose="020B0503020204020204" pitchFamily="34" charset="-122"/>
                <a:ea typeface="Microsoft YaHei" panose="020B0503020204020204" pitchFamily="34" charset="-122"/>
              </a:rPr>
              <a:t>是元宇宙技术平台的核心技术，解决数字产权归属的重要作用。</a:t>
            </a:r>
          </a:p>
          <a:p>
            <a:r>
              <a:rPr lang="zh-CN" altLang="zh-CN" sz="1200" dirty="0">
                <a:latin typeface="Microsoft YaHei" panose="020B0503020204020204" pitchFamily="34" charset="-122"/>
                <a:ea typeface="Microsoft YaHei" panose="020B0503020204020204" pitchFamily="34" charset="-122"/>
              </a:rPr>
              <a:t>世界最大的数字资产</a:t>
            </a:r>
            <a:r>
              <a:rPr lang="en-US" altLang="zh-CN" sz="1200" dirty="0">
                <a:latin typeface="Microsoft YaHei" panose="020B0503020204020204" pitchFamily="34" charset="-122"/>
                <a:ea typeface="Microsoft YaHei" panose="020B0503020204020204" pitchFamily="34" charset="-122"/>
              </a:rPr>
              <a:t>NFT</a:t>
            </a:r>
            <a:r>
              <a:rPr lang="zh-CN" altLang="zh-CN" sz="1200" dirty="0">
                <a:latin typeface="Microsoft YaHei" panose="020B0503020204020204" pitchFamily="34" charset="-122"/>
                <a:ea typeface="Microsoft YaHei" panose="020B0503020204020204" pitchFamily="34" charset="-122"/>
              </a:rPr>
              <a:t>交易市场</a:t>
            </a:r>
            <a:r>
              <a:rPr lang="en-US" altLang="zh-CN" sz="1200" dirty="0" err="1">
                <a:latin typeface="Microsoft YaHei" panose="020B0503020204020204" pitchFamily="34" charset="-122"/>
                <a:ea typeface="Microsoft YaHei" panose="020B0503020204020204" pitchFamily="34" charset="-122"/>
              </a:rPr>
              <a:t>OpenSea</a:t>
            </a:r>
            <a:r>
              <a:rPr lang="zh-CN" altLang="zh-CN" sz="1200" dirty="0">
                <a:latin typeface="Microsoft YaHei" panose="020B0503020204020204" pitchFamily="34" charset="-122"/>
                <a:ea typeface="Microsoft YaHei" panose="020B0503020204020204" pitchFamily="34" charset="-122"/>
              </a:rPr>
              <a:t>目前占有</a:t>
            </a:r>
            <a:r>
              <a:rPr lang="en-US" altLang="zh-CN" sz="1200" dirty="0">
                <a:latin typeface="Microsoft YaHei" panose="020B0503020204020204" pitchFamily="34" charset="-122"/>
                <a:ea typeface="Microsoft YaHei" panose="020B0503020204020204" pitchFamily="34" charset="-122"/>
              </a:rPr>
              <a:t>90%</a:t>
            </a:r>
            <a:r>
              <a:rPr lang="zh-CN" altLang="zh-CN" sz="1200" dirty="0">
                <a:latin typeface="Microsoft YaHei" panose="020B0503020204020204" pitchFamily="34" charset="-122"/>
                <a:ea typeface="Microsoft YaHei" panose="020B0503020204020204" pitchFamily="34" charset="-122"/>
              </a:rPr>
              <a:t>的市场份额；</a:t>
            </a:r>
          </a:p>
          <a:p>
            <a:r>
              <a:rPr lang="en-US" altLang="zh-CN" sz="1200" dirty="0">
                <a:latin typeface="Microsoft YaHei" panose="020B0503020204020204" pitchFamily="34" charset="-122"/>
                <a:ea typeface="Microsoft YaHei" panose="020B0503020204020204" pitchFamily="34" charset="-122"/>
              </a:rPr>
              <a:t> </a:t>
            </a:r>
            <a:endParaRPr lang="zh-CN" altLang="zh-CN" sz="1200" dirty="0">
              <a:latin typeface="Microsoft YaHei" panose="020B0503020204020204" pitchFamily="34" charset="-122"/>
              <a:ea typeface="Microsoft YaHei" panose="020B0503020204020204" pitchFamily="34" charset="-122"/>
            </a:endParaRPr>
          </a:p>
          <a:p>
            <a:r>
              <a:rPr lang="en-US" altLang="zh-CN" sz="1200" dirty="0" err="1">
                <a:latin typeface="Microsoft YaHei" panose="020B0503020204020204" pitchFamily="34" charset="-122"/>
                <a:ea typeface="Microsoft YaHei" panose="020B0503020204020204" pitchFamily="34" charset="-122"/>
              </a:rPr>
              <a:t>MetaMask</a:t>
            </a:r>
            <a:r>
              <a:rPr lang="zh-CN" altLang="zh-CN" sz="1200" dirty="0">
                <a:latin typeface="Microsoft YaHei" panose="020B0503020204020204" pitchFamily="34" charset="-122"/>
                <a:ea typeface="Microsoft YaHei" panose="020B0503020204020204" pitchFamily="34" charset="-122"/>
              </a:rPr>
              <a:t>小狐狸钱包是常用的</a:t>
            </a:r>
            <a:r>
              <a:rPr lang="en-US" altLang="zh-CN" sz="1200" dirty="0">
                <a:latin typeface="Microsoft YaHei" panose="020B0503020204020204" pitchFamily="34" charset="-122"/>
                <a:ea typeface="Microsoft YaHei" panose="020B0503020204020204" pitchFamily="34" charset="-122"/>
              </a:rPr>
              <a:t>NFT</a:t>
            </a:r>
            <a:r>
              <a:rPr lang="zh-CN" altLang="zh-CN" sz="1200" dirty="0">
                <a:latin typeface="Microsoft YaHei" panose="020B0503020204020204" pitchFamily="34" charset="-122"/>
                <a:ea typeface="Microsoft YaHei" panose="020B0503020204020204" pitchFamily="34" charset="-122"/>
              </a:rPr>
              <a:t>资产存储钱包，缺省值是以太坊链，可以在参数设置上添加新链，</a:t>
            </a:r>
            <a:endParaRPr lang="en-US" altLang="zh-CN" sz="1200" dirty="0">
              <a:latin typeface="Microsoft YaHei" panose="020B0503020204020204" pitchFamily="34" charset="-122"/>
              <a:ea typeface="Microsoft YaHei" panose="020B0503020204020204" pitchFamily="34" charset="-122"/>
            </a:endParaRPr>
          </a:p>
          <a:p>
            <a:r>
              <a:rPr lang="zh-CN" altLang="zh-CN" sz="1200" dirty="0">
                <a:latin typeface="Microsoft YaHei" panose="020B0503020204020204" pitchFamily="34" charset="-122"/>
                <a:ea typeface="Microsoft YaHei" panose="020B0503020204020204" pitchFamily="34" charset="-122"/>
              </a:rPr>
              <a:t>需要输入相应到链参数。数字钱包配合</a:t>
            </a:r>
            <a:r>
              <a:rPr lang="en-US" altLang="zh-CN" sz="1200" dirty="0" err="1">
                <a:latin typeface="Microsoft YaHei" panose="020B0503020204020204" pitchFamily="34" charset="-122"/>
                <a:ea typeface="Microsoft YaHei" panose="020B0503020204020204" pitchFamily="34" charset="-122"/>
              </a:rPr>
              <a:t>OpenSea</a:t>
            </a:r>
            <a:r>
              <a:rPr lang="zh-CN" altLang="zh-CN" sz="1200" dirty="0">
                <a:latin typeface="Microsoft YaHei" panose="020B0503020204020204" pitchFamily="34" charset="-122"/>
                <a:ea typeface="Microsoft YaHei" panose="020B0503020204020204" pitchFamily="34" charset="-122"/>
              </a:rPr>
              <a:t>使用，相互链接成功才能使用。</a:t>
            </a:r>
          </a:p>
          <a:p>
            <a:r>
              <a:rPr lang="en-US" altLang="zh-CN" sz="1200" dirty="0">
                <a:latin typeface="Microsoft YaHei" panose="020B0503020204020204" pitchFamily="34" charset="-122"/>
                <a:ea typeface="Microsoft YaHei" panose="020B0503020204020204" pitchFamily="34" charset="-122"/>
              </a:rPr>
              <a:t> </a:t>
            </a:r>
            <a:endParaRPr lang="zh-CN" altLang="zh-CN" sz="1200" dirty="0">
              <a:latin typeface="Microsoft YaHei" panose="020B0503020204020204" pitchFamily="34" charset="-122"/>
              <a:ea typeface="Microsoft YaHei" panose="020B0503020204020204" pitchFamily="34" charset="-122"/>
            </a:endParaRPr>
          </a:p>
          <a:p>
            <a:r>
              <a:rPr lang="zh-CN" altLang="zh-CN" sz="1200" dirty="0">
                <a:latin typeface="Microsoft YaHei" panose="020B0503020204020204" pitchFamily="34" charset="-122"/>
                <a:ea typeface="Microsoft YaHei" panose="020B0503020204020204" pitchFamily="34" charset="-122"/>
              </a:rPr>
              <a:t>需要下载</a:t>
            </a:r>
            <a:r>
              <a:rPr lang="en-US" altLang="zh-CN" sz="1200" dirty="0">
                <a:latin typeface="Microsoft YaHei" panose="020B0503020204020204" pitchFamily="34" charset="-122"/>
                <a:ea typeface="Microsoft YaHei" panose="020B0503020204020204" pitchFamily="34" charset="-122"/>
              </a:rPr>
              <a:t>2</a:t>
            </a:r>
            <a:r>
              <a:rPr lang="zh-CN" altLang="zh-CN" sz="1200" dirty="0">
                <a:latin typeface="Microsoft YaHei" panose="020B0503020204020204" pitchFamily="34" charset="-122"/>
                <a:ea typeface="Microsoft YaHei" panose="020B0503020204020204" pitchFamily="34" charset="-122"/>
              </a:rPr>
              <a:t>个必须软件：</a:t>
            </a:r>
            <a:r>
              <a:rPr lang="en-US" altLang="zh-CN" sz="1200" dirty="0" err="1">
                <a:latin typeface="Microsoft YaHei" panose="020B0503020204020204" pitchFamily="34" charset="-122"/>
                <a:ea typeface="Microsoft YaHei" panose="020B0503020204020204" pitchFamily="34" charset="-122"/>
              </a:rPr>
              <a:t>Opensea</a:t>
            </a:r>
            <a:r>
              <a:rPr lang="zh-CN" altLang="zh-CN" sz="1200" dirty="0">
                <a:latin typeface="Microsoft YaHei" panose="020B0503020204020204" pitchFamily="34" charset="-122"/>
                <a:ea typeface="Microsoft YaHei" panose="020B0503020204020204" pitchFamily="34" charset="-122"/>
              </a:rPr>
              <a:t>、</a:t>
            </a:r>
            <a:r>
              <a:rPr lang="en-US" altLang="zh-CN" sz="1200" dirty="0" err="1">
                <a:latin typeface="Microsoft YaHei" panose="020B0503020204020204" pitchFamily="34" charset="-122"/>
                <a:ea typeface="Microsoft YaHei" panose="020B0503020204020204" pitchFamily="34" charset="-122"/>
              </a:rPr>
              <a:t>MetaMask</a:t>
            </a:r>
            <a:r>
              <a:rPr lang="zh-CN" altLang="zh-CN" sz="1200" dirty="0">
                <a:latin typeface="Microsoft YaHei" panose="020B0503020204020204" pitchFamily="34" charset="-122"/>
                <a:ea typeface="Microsoft YaHei" panose="020B0503020204020204" pitchFamily="34" charset="-122"/>
              </a:rPr>
              <a:t>；</a:t>
            </a:r>
          </a:p>
        </p:txBody>
      </p:sp>
      <p:pic>
        <p:nvPicPr>
          <p:cNvPr id="11" name="图片 10">
            <a:extLst>
              <a:ext uri="{FF2B5EF4-FFF2-40B4-BE49-F238E27FC236}">
                <a16:creationId xmlns:a16="http://schemas.microsoft.com/office/drawing/2014/main" id="{A3632DC4-2B17-2F4D-A0F6-5F4096AE2B0E}"/>
              </a:ext>
            </a:extLst>
          </p:cNvPr>
          <p:cNvPicPr>
            <a:picLocks noChangeAspect="1"/>
          </p:cNvPicPr>
          <p:nvPr/>
        </p:nvPicPr>
        <p:blipFill>
          <a:blip r:embed="rId3"/>
          <a:stretch>
            <a:fillRect/>
          </a:stretch>
        </p:blipFill>
        <p:spPr>
          <a:xfrm>
            <a:off x="7472662" y="654104"/>
            <a:ext cx="1419818" cy="1741643"/>
          </a:xfrm>
          <a:prstGeom prst="rect">
            <a:avLst/>
          </a:prstGeom>
          <a:ln>
            <a:solidFill>
              <a:schemeClr val="tx1"/>
            </a:solidFill>
            <a:extLst>
              <a:ext uri="{C807C97D-BFC1-408E-A445-0C87EB9F89A2}">
                <ask:lineSketchStyleProps xmlns:ask="http://schemas.microsoft.com/office/drawing/2018/sketchyshapes">
                  <ask:type>
                    <ask:lineSketchFreehand/>
                  </ask:type>
                </ask:lineSketchStyleProps>
              </a:ext>
            </a:extLst>
          </a:ln>
          <a:effectLst>
            <a:outerShdw blurRad="50800" dist="38100" dir="2700000" algn="tl" rotWithShape="0">
              <a:prstClr val="black">
                <a:alpha val="40000"/>
              </a:prstClr>
            </a:outerShdw>
          </a:effectLst>
        </p:spPr>
      </p:pic>
      <p:pic>
        <p:nvPicPr>
          <p:cNvPr id="18" name="图片 17">
            <a:extLst>
              <a:ext uri="{FF2B5EF4-FFF2-40B4-BE49-F238E27FC236}">
                <a16:creationId xmlns:a16="http://schemas.microsoft.com/office/drawing/2014/main" id="{607DA334-1274-B042-AD7C-BF37EDD0BDD5}"/>
              </a:ext>
            </a:extLst>
          </p:cNvPr>
          <p:cNvPicPr/>
          <p:nvPr/>
        </p:nvPicPr>
        <p:blipFill>
          <a:blip r:embed="rId4"/>
          <a:stretch>
            <a:fillRect/>
          </a:stretch>
        </p:blipFill>
        <p:spPr>
          <a:xfrm>
            <a:off x="395536" y="2645693"/>
            <a:ext cx="1386840" cy="2314575"/>
          </a:xfrm>
          <a:prstGeom prst="rect">
            <a:avLst/>
          </a:prstGeom>
          <a:effectLst>
            <a:outerShdw blurRad="50800" dist="38100" dir="2700000" algn="tl" rotWithShape="0">
              <a:prstClr val="black">
                <a:alpha val="40000"/>
              </a:prstClr>
            </a:outerShdw>
          </a:effectLst>
        </p:spPr>
      </p:pic>
      <p:pic>
        <p:nvPicPr>
          <p:cNvPr id="20" name="图片 19">
            <a:extLst>
              <a:ext uri="{FF2B5EF4-FFF2-40B4-BE49-F238E27FC236}">
                <a16:creationId xmlns:a16="http://schemas.microsoft.com/office/drawing/2014/main" id="{F5508F01-F58C-274B-BC22-E248BC6A0F4C}"/>
              </a:ext>
            </a:extLst>
          </p:cNvPr>
          <p:cNvPicPr/>
          <p:nvPr/>
        </p:nvPicPr>
        <p:blipFill>
          <a:blip r:embed="rId5"/>
          <a:stretch>
            <a:fillRect/>
          </a:stretch>
        </p:blipFill>
        <p:spPr>
          <a:xfrm>
            <a:off x="1828399" y="2641630"/>
            <a:ext cx="1386841" cy="2501870"/>
          </a:xfrm>
          <a:prstGeom prst="rect">
            <a:avLst/>
          </a:prstGeom>
          <a:effectLst>
            <a:outerShdw blurRad="50800" dist="38100" dir="2700000" algn="tl" rotWithShape="0">
              <a:prstClr val="black">
                <a:alpha val="40000"/>
              </a:prstClr>
            </a:outerShdw>
          </a:effectLst>
        </p:spPr>
      </p:pic>
      <p:pic>
        <p:nvPicPr>
          <p:cNvPr id="22" name="图片 21">
            <a:extLst>
              <a:ext uri="{FF2B5EF4-FFF2-40B4-BE49-F238E27FC236}">
                <a16:creationId xmlns:a16="http://schemas.microsoft.com/office/drawing/2014/main" id="{A2468AA0-99D2-0742-8478-7A5150946F17}"/>
              </a:ext>
            </a:extLst>
          </p:cNvPr>
          <p:cNvPicPr/>
          <p:nvPr/>
        </p:nvPicPr>
        <p:blipFill>
          <a:blip r:embed="rId6"/>
          <a:stretch>
            <a:fillRect/>
          </a:stretch>
        </p:blipFill>
        <p:spPr>
          <a:xfrm>
            <a:off x="3293474" y="2641630"/>
            <a:ext cx="1490127" cy="2501870"/>
          </a:xfrm>
          <a:prstGeom prst="rect">
            <a:avLst/>
          </a:prstGeom>
          <a:effectLst>
            <a:outerShdw blurRad="50800" dist="38100" dir="2700000" algn="tl" rotWithShape="0">
              <a:prstClr val="black">
                <a:alpha val="40000"/>
              </a:prstClr>
            </a:outerShdw>
          </a:effectLst>
        </p:spPr>
      </p:pic>
      <p:pic>
        <p:nvPicPr>
          <p:cNvPr id="23" name="图片 22">
            <a:extLst>
              <a:ext uri="{FF2B5EF4-FFF2-40B4-BE49-F238E27FC236}">
                <a16:creationId xmlns:a16="http://schemas.microsoft.com/office/drawing/2014/main" id="{41EA2AB1-8694-CE4D-9CF2-FF1F77932A26}"/>
              </a:ext>
            </a:extLst>
          </p:cNvPr>
          <p:cNvPicPr/>
          <p:nvPr/>
        </p:nvPicPr>
        <p:blipFill>
          <a:blip r:embed="rId7"/>
          <a:stretch>
            <a:fillRect/>
          </a:stretch>
        </p:blipFill>
        <p:spPr>
          <a:xfrm>
            <a:off x="4906774" y="2283718"/>
            <a:ext cx="1763574" cy="2834111"/>
          </a:xfrm>
          <a:prstGeom prst="rect">
            <a:avLst/>
          </a:prstGeom>
          <a:effectLst>
            <a:outerShdw blurRad="50800" dist="38100" dir="2700000" algn="tl" rotWithShape="0">
              <a:prstClr val="black">
                <a:alpha val="40000"/>
              </a:prstClr>
            </a:outerShdw>
          </a:effectLst>
        </p:spPr>
      </p:pic>
      <p:sp>
        <p:nvSpPr>
          <p:cNvPr id="26" name="矩形 25">
            <a:extLst>
              <a:ext uri="{FF2B5EF4-FFF2-40B4-BE49-F238E27FC236}">
                <a16:creationId xmlns:a16="http://schemas.microsoft.com/office/drawing/2014/main" id="{567625D5-BDDB-DA47-8563-296B16E15E10}"/>
              </a:ext>
            </a:extLst>
          </p:cNvPr>
          <p:cNvSpPr/>
          <p:nvPr/>
        </p:nvSpPr>
        <p:spPr>
          <a:xfrm>
            <a:off x="1782376" y="4873369"/>
            <a:ext cx="2645608" cy="2616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GB" sz="1100" dirty="0">
                <a:solidFill>
                  <a:schemeClr val="tx1">
                    <a:lumMod val="75000"/>
                    <a:lumOff val="25000"/>
                  </a:schemeClr>
                </a:solidFill>
                <a:latin typeface="Microsoft YaHei" panose="020B0503020204020204" pitchFamily="34" charset="-122"/>
                <a:ea typeface="Microsoft YaHei" panose="020B0503020204020204" pitchFamily="34" charset="-122"/>
              </a:rPr>
              <a:t>数字</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钱包安装与</a:t>
            </a:r>
            <a:r>
              <a:rPr lang="en-US" altLang="zh-CN" sz="1100" dirty="0">
                <a:solidFill>
                  <a:schemeClr val="tx1">
                    <a:lumMod val="75000"/>
                    <a:lumOff val="25000"/>
                  </a:schemeClr>
                </a:solidFill>
                <a:latin typeface="Microsoft YaHei" panose="020B0503020204020204" pitchFamily="34" charset="-122"/>
                <a:ea typeface="Microsoft YaHei" panose="020B0503020204020204" pitchFamily="34" charset="-122"/>
              </a:rPr>
              <a:t>Polygon</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网络设置  </a:t>
            </a:r>
            <a:r>
              <a:rPr lang="en-US" altLang="zh-CN" sz="11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 </a:t>
            </a:r>
            <a:endParaRPr lang="zh-CN" altLang="en-US" sz="1100" dirty="0">
              <a:solidFill>
                <a:schemeClr val="tx1">
                  <a:lumMod val="75000"/>
                  <a:lumOff val="25000"/>
                </a:schemeClr>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03865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000" fill="hold"/>
                                        <p:tgtEl>
                                          <p:spTgt spid="26"/>
                                        </p:tgtEl>
                                        <p:attrNameLst>
                                          <p:attrName>ppt_w</p:attrName>
                                        </p:attrNameLst>
                                      </p:cBhvr>
                                      <p:tavLst>
                                        <p:tav tm="0">
                                          <p:val>
                                            <p:fltVal val="0"/>
                                          </p:val>
                                        </p:tav>
                                        <p:tav tm="100000">
                                          <p:val>
                                            <p:strVal val="#ppt_w"/>
                                          </p:val>
                                        </p:tav>
                                      </p:tavLst>
                                    </p:anim>
                                    <p:anim calcmode="lin" valueType="num">
                                      <p:cBhvr>
                                        <p:cTn id="8" dur="2000" fill="hold"/>
                                        <p:tgtEl>
                                          <p:spTgt spid="26"/>
                                        </p:tgtEl>
                                        <p:attrNameLst>
                                          <p:attrName>ppt_h</p:attrName>
                                        </p:attrNameLst>
                                      </p:cBhvr>
                                      <p:tavLst>
                                        <p:tav tm="0">
                                          <p:val>
                                            <p:fltVal val="0"/>
                                          </p:val>
                                        </p:tav>
                                        <p:tav tm="100000">
                                          <p:val>
                                            <p:strVal val="#ppt_h"/>
                                          </p:val>
                                        </p:tav>
                                      </p:tavLst>
                                    </p:anim>
                                    <p:anim calcmode="lin" valueType="num">
                                      <p:cBhvr>
                                        <p:cTn id="9" dur="2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DC64AF36-F4C3-0D47-B599-C039933FA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90417"/>
            <a:ext cx="5652120" cy="378957"/>
          </a:xfrm>
          <a:prstGeom prst="rect">
            <a:avLst/>
          </a:prstGeom>
        </p:spPr>
      </p:pic>
      <p:sp>
        <p:nvSpPr>
          <p:cNvPr id="2" name="标题 1">
            <a:extLst>
              <a:ext uri="{FF2B5EF4-FFF2-40B4-BE49-F238E27FC236}">
                <a16:creationId xmlns:a16="http://schemas.microsoft.com/office/drawing/2014/main" id="{04F2381E-C6FC-4142-AB86-C1A00018C80C}"/>
              </a:ext>
            </a:extLst>
          </p:cNvPr>
          <p:cNvSpPr>
            <a:spLocks noGrp="1"/>
          </p:cNvSpPr>
          <p:nvPr>
            <p:ph type="title"/>
          </p:nvPr>
        </p:nvSpPr>
        <p:spPr/>
        <p:txBody>
          <a:bodyPr/>
          <a:lstStyle/>
          <a:p>
            <a:r>
              <a:rPr kumimoji="1" lang="zh-CN" altLang="en-US" dirty="0"/>
              <a:t>元宇宙数字资产</a:t>
            </a:r>
            <a:r>
              <a:rPr kumimoji="1" lang="en-US" altLang="zh-CN" dirty="0"/>
              <a:t>NFT</a:t>
            </a:r>
            <a:r>
              <a:rPr kumimoji="1" lang="zh-CN" altLang="en-US" dirty="0"/>
              <a:t>铸造</a:t>
            </a:r>
            <a:r>
              <a:rPr kumimoji="1" lang="en-US" altLang="zh-CN" dirty="0"/>
              <a:t>&amp;</a:t>
            </a:r>
            <a:r>
              <a:rPr kumimoji="1" lang="zh-CN" altLang="en-US" dirty="0"/>
              <a:t>智能合约</a:t>
            </a:r>
          </a:p>
        </p:txBody>
      </p:sp>
      <p:sp>
        <p:nvSpPr>
          <p:cNvPr id="5" name="矩形 4">
            <a:extLst>
              <a:ext uri="{FF2B5EF4-FFF2-40B4-BE49-F238E27FC236}">
                <a16:creationId xmlns:a16="http://schemas.microsoft.com/office/drawing/2014/main" id="{3276B225-7A12-E140-B221-E543CD6DB7E7}"/>
              </a:ext>
            </a:extLst>
          </p:cNvPr>
          <p:cNvSpPr/>
          <p:nvPr/>
        </p:nvSpPr>
        <p:spPr>
          <a:xfrm>
            <a:off x="251520" y="785700"/>
            <a:ext cx="4140595" cy="349702"/>
          </a:xfrm>
          <a:prstGeom prst="rect">
            <a:avLst/>
          </a:prstGeom>
          <a:ln>
            <a:extLst>
              <a:ext uri="{C807C97D-BFC1-408E-A445-0C87EB9F89A2}">
                <ask:lineSketchStyleProps xmlns:ask="http://schemas.microsoft.com/office/drawing/2018/sketchyshapes">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wrap="square" tIns="72000">
            <a:spAutoFit/>
          </a:bodyPr>
          <a:lstStyle/>
          <a:p>
            <a:pPr>
              <a:lnSpc>
                <a:spcPts val="1840"/>
              </a:lnSpc>
            </a:pPr>
            <a:r>
              <a:rPr lang="zh-CN" altLang="en-US" b="1" dirty="0">
                <a:solidFill>
                  <a:srgbClr val="121212"/>
                </a:solidFill>
                <a:latin typeface="Microsoft YaHei" panose="020B0503020204020204" pitchFamily="34" charset="-122"/>
                <a:ea typeface="Microsoft YaHei" panose="020B0503020204020204" pitchFamily="34" charset="-122"/>
              </a:rPr>
              <a:t>数字艺术</a:t>
            </a:r>
            <a:r>
              <a:rPr lang="en-US" altLang="zh-CN" b="1" dirty="0">
                <a:solidFill>
                  <a:srgbClr val="121212"/>
                </a:solidFill>
                <a:latin typeface="Microsoft YaHei" panose="020B0503020204020204" pitchFamily="34" charset="-122"/>
                <a:ea typeface="Microsoft YaHei" panose="020B0503020204020204" pitchFamily="34" charset="-122"/>
              </a:rPr>
              <a:t>NFT</a:t>
            </a:r>
            <a:r>
              <a:rPr lang="zh-CN" altLang="en-US" b="1" dirty="0">
                <a:solidFill>
                  <a:srgbClr val="121212"/>
                </a:solidFill>
                <a:latin typeface="Microsoft YaHei" panose="020B0503020204020204" pitchFamily="34" charset="-122"/>
                <a:ea typeface="Microsoft YaHei" panose="020B0503020204020204" pitchFamily="34" charset="-122"/>
              </a:rPr>
              <a:t>铸造：</a:t>
            </a:r>
            <a:r>
              <a:rPr lang="en-US" altLang="zh-CN" b="1" dirty="0">
                <a:solidFill>
                  <a:srgbClr val="121212"/>
                </a:solidFill>
                <a:latin typeface="Microsoft YaHei" panose="020B0503020204020204" pitchFamily="34" charset="-122"/>
                <a:ea typeface="Microsoft YaHei" panose="020B0503020204020204" pitchFamily="34" charset="-122"/>
              </a:rPr>
              <a:t>REMIX</a:t>
            </a:r>
            <a:r>
              <a:rPr lang="zh-CN" altLang="en-US" b="1" dirty="0">
                <a:solidFill>
                  <a:srgbClr val="121212"/>
                </a:solidFill>
                <a:latin typeface="Microsoft YaHei" panose="020B0503020204020204" pitchFamily="34" charset="-122"/>
                <a:ea typeface="Microsoft YaHei" panose="020B0503020204020204" pitchFamily="34" charset="-122"/>
              </a:rPr>
              <a:t>智能合约</a:t>
            </a:r>
            <a:endParaRPr lang="en-US" altLang="zh-CN" b="1" dirty="0">
              <a:solidFill>
                <a:srgbClr val="121212"/>
              </a:solidFill>
              <a:latin typeface="Microsoft YaHei" panose="020B0503020204020204" pitchFamily="34" charset="-122"/>
              <a:ea typeface="Microsoft YaHei" panose="020B0503020204020204" pitchFamily="34" charset="-122"/>
            </a:endParaRPr>
          </a:p>
        </p:txBody>
      </p:sp>
      <p:pic>
        <p:nvPicPr>
          <p:cNvPr id="11" name="图片 10">
            <a:extLst>
              <a:ext uri="{FF2B5EF4-FFF2-40B4-BE49-F238E27FC236}">
                <a16:creationId xmlns:a16="http://schemas.microsoft.com/office/drawing/2014/main" id="{A3632DC4-2B17-2F4D-A0F6-5F4096AE2B0E}"/>
              </a:ext>
            </a:extLst>
          </p:cNvPr>
          <p:cNvPicPr>
            <a:picLocks noChangeAspect="1"/>
          </p:cNvPicPr>
          <p:nvPr/>
        </p:nvPicPr>
        <p:blipFill>
          <a:blip r:embed="rId3"/>
          <a:stretch>
            <a:fillRect/>
          </a:stretch>
        </p:blipFill>
        <p:spPr>
          <a:xfrm>
            <a:off x="7472662" y="654104"/>
            <a:ext cx="1419818" cy="1741643"/>
          </a:xfrm>
          <a:prstGeom prst="rect">
            <a:avLst/>
          </a:prstGeom>
          <a:effectLst>
            <a:outerShdw blurRad="50800" dist="38100" dir="2700000" algn="tl" rotWithShape="0">
              <a:prstClr val="black">
                <a:alpha val="40000"/>
              </a:prstClr>
            </a:outerShdw>
          </a:effectLst>
        </p:spPr>
      </p:pic>
      <p:sp>
        <p:nvSpPr>
          <p:cNvPr id="7" name="矩形 6">
            <a:extLst>
              <a:ext uri="{FF2B5EF4-FFF2-40B4-BE49-F238E27FC236}">
                <a16:creationId xmlns:a16="http://schemas.microsoft.com/office/drawing/2014/main" id="{2DEB6C4F-3624-A44B-B383-9C8E91C08E78}"/>
              </a:ext>
            </a:extLst>
          </p:cNvPr>
          <p:cNvSpPr/>
          <p:nvPr/>
        </p:nvSpPr>
        <p:spPr>
          <a:xfrm>
            <a:off x="4572000" y="834266"/>
            <a:ext cx="2871812" cy="369332"/>
          </a:xfrm>
          <a:prstGeom prst="rect">
            <a:avLst/>
          </a:prstGeom>
        </p:spPr>
        <p:txBody>
          <a:bodyPr wrap="none">
            <a:spAutoFit/>
          </a:bodyPr>
          <a:lstStyle/>
          <a:p>
            <a:r>
              <a:rPr lang="zh-CN" altLang="en-US" b="1" dirty="0"/>
              <a:t>http://remix.ethereum.org/</a:t>
            </a:r>
          </a:p>
        </p:txBody>
      </p:sp>
      <p:pic>
        <p:nvPicPr>
          <p:cNvPr id="4" name="图片 3">
            <a:extLst>
              <a:ext uri="{FF2B5EF4-FFF2-40B4-BE49-F238E27FC236}">
                <a16:creationId xmlns:a16="http://schemas.microsoft.com/office/drawing/2014/main" id="{45974195-FBA1-6341-A1F9-8405CA748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274761"/>
            <a:ext cx="6120680" cy="365586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B113FAE7-1261-A74B-A3DE-08F4328B4FB7}"/>
              </a:ext>
            </a:extLst>
          </p:cNvPr>
          <p:cNvPicPr>
            <a:picLocks noChangeAspect="1"/>
          </p:cNvPicPr>
          <p:nvPr/>
        </p:nvPicPr>
        <p:blipFill>
          <a:blip r:embed="rId5"/>
          <a:stretch>
            <a:fillRect/>
          </a:stretch>
        </p:blipFill>
        <p:spPr>
          <a:xfrm>
            <a:off x="6548176" y="1274761"/>
            <a:ext cx="2119076" cy="376724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576455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127168</TotalTime>
  <Words>1263</Words>
  <Application>Microsoft Macintosh PowerPoint</Application>
  <PresentationFormat>全屏显示(16:9)</PresentationFormat>
  <Paragraphs>122</Paragraphs>
  <Slides>14</Slides>
  <Notes>1</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微软雅黑</vt:lpstr>
      <vt:lpstr>微软雅黑</vt:lpstr>
      <vt:lpstr>Lantinghei SC Demibold</vt:lpstr>
      <vt:lpstr>PingFang SC</vt:lpstr>
      <vt:lpstr>Swis721 Th BT</vt:lpstr>
      <vt:lpstr>Arial</vt:lpstr>
      <vt:lpstr>Arial Rounded MT Bold</vt:lpstr>
      <vt:lpstr>Calibri</vt:lpstr>
      <vt:lpstr>Calibri Light</vt:lpstr>
      <vt:lpstr>Consolas</vt:lpstr>
      <vt:lpstr>Helvetica Neue</vt:lpstr>
      <vt:lpstr>Impact</vt:lpstr>
      <vt:lpstr>Wingdings</vt:lpstr>
      <vt:lpstr>Office 主题​​</vt:lpstr>
      <vt:lpstr>PowerPoint 演示文稿</vt:lpstr>
      <vt:lpstr>个人简介： 宋志光，专注元宇宙Web3区块链</vt:lpstr>
      <vt:lpstr>Web3.0网络概念</vt:lpstr>
      <vt:lpstr>日本作家小说作品……</vt:lpstr>
      <vt:lpstr>世界数字NFT艺术舞台中心</vt:lpstr>
      <vt:lpstr>OpenSea：世界最大的NFT数字资产交易市场</vt:lpstr>
      <vt:lpstr>元宇宙数字资产NFT与OpenSea市场</vt:lpstr>
      <vt:lpstr>元宇宙数字资产NFT与OpenSea市场</vt:lpstr>
      <vt:lpstr>元宇宙数字资产NFT铸造&amp;智能合约</vt:lpstr>
      <vt:lpstr>AIGC、ChatGPT AI人工智能与文化创意</vt:lpstr>
      <vt:lpstr>xx 城市@Metaverse文化创意元宇宙体验馆</vt:lpstr>
      <vt:lpstr>Metaverse元宇宙@阿凡达</vt:lpstr>
      <vt:lpstr>同济大学元宇宙Web3实验室</vt:lpstr>
      <vt:lpstr>元宇宙+Web3.0文化与未来展望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wenyan</dc:creator>
  <cp:lastModifiedBy>Microsoft Office User</cp:lastModifiedBy>
  <cp:revision>798</cp:revision>
  <cp:lastPrinted>2020-01-06T03:09:47Z</cp:lastPrinted>
  <dcterms:created xsi:type="dcterms:W3CDTF">2015-04-23T09:01:13Z</dcterms:created>
  <dcterms:modified xsi:type="dcterms:W3CDTF">2023-11-16T02:53:02Z</dcterms:modified>
</cp:coreProperties>
</file>